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Nunito Bold" panose="020B0604020202020204" charset="0"/>
      <p:regular r:id="rId12"/>
    </p:embeddedFont>
    <p:embeddedFont>
      <p:font typeface="PT Sans Bold" panose="020B0604020202020204" charset="0"/>
      <p:regular r:id="rId13"/>
    </p:embeddedFont>
    <p:embeddedFont>
      <p:font typeface="PT Sans"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905155" y="2373511"/>
            <a:ext cx="9335691" cy="2668637"/>
          </a:xfrm>
          <a:prstGeom prst="rect">
            <a:avLst/>
          </a:prstGeom>
        </p:spPr>
        <p:txBody>
          <a:bodyPr lIns="0" tIns="0" rIns="0" bIns="0" rtlCol="0" anchor="t">
            <a:spAutoFit/>
          </a:bodyPr>
          <a:lstStyle/>
          <a:p>
            <a:pPr algn="l">
              <a:lnSpc>
                <a:spcPts val="6875"/>
              </a:lnSpc>
            </a:pPr>
            <a:r>
              <a:rPr lang="en-US" sz="5500" b="1">
                <a:solidFill>
                  <a:srgbClr val="FFFFFF"/>
                </a:solidFill>
                <a:latin typeface="Nunito Bold"/>
                <a:ea typeface="Nunito Bold"/>
                <a:cs typeface="Nunito Bold"/>
                <a:sym typeface="Nunito Bold"/>
              </a:rPr>
              <a:t>The Digital Guardian: Understanding Spam Detection</a:t>
            </a:r>
          </a:p>
        </p:txBody>
      </p:sp>
      <p:sp>
        <p:nvSpPr>
          <p:cNvPr id="9" name="TextBox 9"/>
          <p:cNvSpPr txBox="1"/>
          <p:nvPr/>
        </p:nvSpPr>
        <p:spPr>
          <a:xfrm>
            <a:off x="7905155" y="5395615"/>
            <a:ext cx="9335691"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Spam detection is the automated process used to identify and filter unsolicited, malicious, or irrelevant messages (spam) from legitimate ones (ham). It employs a combination of rules and learning algorithms to analyze incoming data. The primary objective is to maintain a secure and uncluttered digital communication environment for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F2F2">
                <a:alpha val="56078"/>
              </a:srgbClr>
            </a:solidFill>
          </p:spPr>
        </p:sp>
      </p:grpSp>
      <p:sp>
        <p:nvSpPr>
          <p:cNvPr id="6" name="TextBox 6"/>
          <p:cNvSpPr txBox="1"/>
          <p:nvPr/>
        </p:nvSpPr>
        <p:spPr>
          <a:xfrm>
            <a:off x="5488484" y="392311"/>
            <a:ext cx="7311033" cy="458986"/>
          </a:xfrm>
          <a:prstGeom prst="rect">
            <a:avLst/>
          </a:prstGeom>
        </p:spPr>
        <p:txBody>
          <a:bodyPr lIns="0" tIns="0" rIns="0" bIns="0" rtlCol="0" anchor="t">
            <a:spAutoFit/>
          </a:bodyPr>
          <a:lstStyle/>
          <a:p>
            <a:pPr algn="ctr">
              <a:lnSpc>
                <a:spcPts val="3437"/>
              </a:lnSpc>
            </a:pPr>
            <a:r>
              <a:rPr lang="en-US" sz="2750" b="1">
                <a:solidFill>
                  <a:srgbClr val="000000"/>
                </a:solidFill>
                <a:latin typeface="Nunito Bold"/>
                <a:ea typeface="Nunito Bold"/>
                <a:cs typeface="Nunito Bold"/>
                <a:sym typeface="Nunito Bold"/>
              </a:rPr>
              <a:t>Challenges and the Future of Spam Detection</a:t>
            </a:r>
          </a:p>
        </p:txBody>
      </p:sp>
      <p:sp>
        <p:nvSpPr>
          <p:cNvPr id="7" name="TextBox 7"/>
          <p:cNvSpPr txBox="1"/>
          <p:nvPr/>
        </p:nvSpPr>
        <p:spPr>
          <a:xfrm>
            <a:off x="3359498" y="1215629"/>
            <a:ext cx="2765971" cy="273397"/>
          </a:xfrm>
          <a:prstGeom prst="rect">
            <a:avLst/>
          </a:prstGeom>
        </p:spPr>
        <p:txBody>
          <a:bodyPr lIns="0" tIns="0" rIns="0" bIns="0" rtlCol="0" anchor="t">
            <a:spAutoFit/>
          </a:bodyPr>
          <a:lstStyle/>
          <a:p>
            <a:pPr algn="ctr">
              <a:lnSpc>
                <a:spcPts val="2062"/>
              </a:lnSpc>
            </a:pPr>
            <a:r>
              <a:rPr lang="en-US" sz="1625" b="1">
                <a:solidFill>
                  <a:srgbClr val="D7425E"/>
                </a:solidFill>
                <a:latin typeface="Nunito Bold"/>
                <a:ea typeface="Nunito Bold"/>
                <a:cs typeface="Nunito Bold"/>
                <a:sym typeface="Nunito Bold"/>
              </a:rPr>
              <a:t>Disadvantages &amp; Challenges</a:t>
            </a:r>
          </a:p>
        </p:txBody>
      </p:sp>
      <p:grpSp>
        <p:nvGrpSpPr>
          <p:cNvPr id="8" name="Group 8"/>
          <p:cNvGrpSpPr/>
          <p:nvPr/>
        </p:nvGrpSpPr>
        <p:grpSpPr>
          <a:xfrm>
            <a:off x="579685" y="1633761"/>
            <a:ext cx="224284" cy="280392"/>
            <a:chOff x="0" y="0"/>
            <a:chExt cx="299045" cy="373857"/>
          </a:xfrm>
        </p:grpSpPr>
        <p:sp>
          <p:nvSpPr>
            <p:cNvPr id="9" name="Freeform 9" descr="preencoded.png"/>
            <p:cNvSpPr/>
            <p:nvPr/>
          </p:nvSpPr>
          <p:spPr>
            <a:xfrm>
              <a:off x="0" y="0"/>
              <a:ext cx="299085" cy="373888"/>
            </a:xfrm>
            <a:custGeom>
              <a:avLst/>
              <a:gdLst/>
              <a:ahLst/>
              <a:cxnLst/>
              <a:rect l="l" t="t" r="r" b="b"/>
              <a:pathLst>
                <a:path w="299085" h="373888">
                  <a:moveTo>
                    <a:pt x="0" y="0"/>
                  </a:moveTo>
                  <a:lnTo>
                    <a:pt x="299085" y="0"/>
                  </a:lnTo>
                  <a:lnTo>
                    <a:pt x="299085" y="373888"/>
                  </a:lnTo>
                  <a:lnTo>
                    <a:pt x="0" y="373888"/>
                  </a:lnTo>
                  <a:lnTo>
                    <a:pt x="0" y="0"/>
                  </a:lnTo>
                  <a:close/>
                </a:path>
              </a:pathLst>
            </a:custGeom>
            <a:blipFill>
              <a:blip r:embed="rId3"/>
              <a:stretch>
                <a:fillRect l="-1730" r="-1717" b="8"/>
              </a:stretch>
            </a:blipFill>
          </p:spPr>
        </p:sp>
      </p:grpSp>
      <p:sp>
        <p:nvSpPr>
          <p:cNvPr id="10" name="TextBox 10"/>
          <p:cNvSpPr txBox="1"/>
          <p:nvPr/>
        </p:nvSpPr>
        <p:spPr>
          <a:xfrm>
            <a:off x="1009650" y="1647676"/>
            <a:ext cx="1760041" cy="229492"/>
          </a:xfrm>
          <a:prstGeom prst="rect">
            <a:avLst/>
          </a:prstGeom>
        </p:spPr>
        <p:txBody>
          <a:bodyPr lIns="0" tIns="0" rIns="0" bIns="0" rtlCol="0" anchor="t">
            <a:spAutoFit/>
          </a:bodyPr>
          <a:lstStyle/>
          <a:p>
            <a:pPr algn="l">
              <a:lnSpc>
                <a:spcPts val="1687"/>
              </a:lnSpc>
            </a:pPr>
            <a:r>
              <a:rPr lang="en-US" sz="1375" b="1">
                <a:solidFill>
                  <a:srgbClr val="000000"/>
                </a:solidFill>
                <a:latin typeface="Nunito Bold"/>
                <a:ea typeface="Nunito Bold"/>
                <a:cs typeface="Nunito Bold"/>
                <a:sym typeface="Nunito Bold"/>
              </a:rPr>
              <a:t>False Positives</a:t>
            </a:r>
          </a:p>
        </p:txBody>
      </p:sp>
      <p:sp>
        <p:nvSpPr>
          <p:cNvPr id="11" name="TextBox 11"/>
          <p:cNvSpPr txBox="1"/>
          <p:nvPr/>
        </p:nvSpPr>
        <p:spPr>
          <a:xfrm>
            <a:off x="1009650" y="1979116"/>
            <a:ext cx="7951886" cy="286941"/>
          </a:xfrm>
          <a:prstGeom prst="rect">
            <a:avLst/>
          </a:prstGeom>
        </p:spPr>
        <p:txBody>
          <a:bodyPr lIns="0" tIns="0" rIns="0" bIns="0" rtlCol="0" anchor="t">
            <a:spAutoFit/>
          </a:bodyPr>
          <a:lstStyle/>
          <a:p>
            <a:pPr algn="l">
              <a:lnSpc>
                <a:spcPts val="1874"/>
              </a:lnSpc>
            </a:pPr>
            <a:r>
              <a:rPr lang="en-US" sz="1124">
                <a:solidFill>
                  <a:srgbClr val="000000"/>
                </a:solidFill>
                <a:latin typeface="PT Sans"/>
                <a:ea typeface="PT Sans"/>
                <a:cs typeface="PT Sans"/>
                <a:sym typeface="PT Sans"/>
              </a:rPr>
              <a:t>Legitimate emails are mistakenly flagged as spam, causing important information to be missed or delayed.</a:t>
            </a:r>
          </a:p>
        </p:txBody>
      </p:sp>
      <p:grpSp>
        <p:nvGrpSpPr>
          <p:cNvPr id="12" name="Group 12"/>
          <p:cNvGrpSpPr/>
          <p:nvPr/>
        </p:nvGrpSpPr>
        <p:grpSpPr>
          <a:xfrm>
            <a:off x="579685" y="2541761"/>
            <a:ext cx="224284" cy="280392"/>
            <a:chOff x="0" y="0"/>
            <a:chExt cx="299045" cy="373857"/>
          </a:xfrm>
        </p:grpSpPr>
        <p:sp>
          <p:nvSpPr>
            <p:cNvPr id="13" name="Freeform 13" descr="preencoded.png"/>
            <p:cNvSpPr/>
            <p:nvPr/>
          </p:nvSpPr>
          <p:spPr>
            <a:xfrm>
              <a:off x="0" y="0"/>
              <a:ext cx="299085" cy="373888"/>
            </a:xfrm>
            <a:custGeom>
              <a:avLst/>
              <a:gdLst/>
              <a:ahLst/>
              <a:cxnLst/>
              <a:rect l="l" t="t" r="r" b="b"/>
              <a:pathLst>
                <a:path w="299085" h="373888">
                  <a:moveTo>
                    <a:pt x="0" y="0"/>
                  </a:moveTo>
                  <a:lnTo>
                    <a:pt x="299085" y="0"/>
                  </a:lnTo>
                  <a:lnTo>
                    <a:pt x="299085" y="373888"/>
                  </a:lnTo>
                  <a:lnTo>
                    <a:pt x="0" y="373888"/>
                  </a:lnTo>
                  <a:lnTo>
                    <a:pt x="0" y="0"/>
                  </a:lnTo>
                  <a:close/>
                </a:path>
              </a:pathLst>
            </a:custGeom>
            <a:blipFill>
              <a:blip r:embed="rId4"/>
              <a:stretch>
                <a:fillRect l="-1730" r="-1717" b="8"/>
              </a:stretch>
            </a:blipFill>
          </p:spPr>
        </p:sp>
      </p:grpSp>
      <p:sp>
        <p:nvSpPr>
          <p:cNvPr id="14" name="TextBox 14"/>
          <p:cNvSpPr txBox="1"/>
          <p:nvPr/>
        </p:nvSpPr>
        <p:spPr>
          <a:xfrm>
            <a:off x="1009650" y="2555676"/>
            <a:ext cx="2210246" cy="229493"/>
          </a:xfrm>
          <a:prstGeom prst="rect">
            <a:avLst/>
          </a:prstGeom>
        </p:spPr>
        <p:txBody>
          <a:bodyPr lIns="0" tIns="0" rIns="0" bIns="0" rtlCol="0" anchor="t">
            <a:spAutoFit/>
          </a:bodyPr>
          <a:lstStyle/>
          <a:p>
            <a:pPr algn="l">
              <a:lnSpc>
                <a:spcPts val="1687"/>
              </a:lnSpc>
            </a:pPr>
            <a:r>
              <a:rPr lang="en-US" sz="1375" b="1">
                <a:solidFill>
                  <a:srgbClr val="000000"/>
                </a:solidFill>
                <a:latin typeface="Nunito Bold"/>
                <a:ea typeface="Nunito Bold"/>
                <a:cs typeface="Nunito Bold"/>
                <a:sym typeface="Nunito Bold"/>
              </a:rPr>
              <a:t>Constant Updates Required</a:t>
            </a:r>
          </a:p>
        </p:txBody>
      </p:sp>
      <p:sp>
        <p:nvSpPr>
          <p:cNvPr id="15" name="TextBox 15"/>
          <p:cNvSpPr txBox="1"/>
          <p:nvPr/>
        </p:nvSpPr>
        <p:spPr>
          <a:xfrm>
            <a:off x="1009650" y="2887116"/>
            <a:ext cx="7951886" cy="286941"/>
          </a:xfrm>
          <a:prstGeom prst="rect">
            <a:avLst/>
          </a:prstGeom>
        </p:spPr>
        <p:txBody>
          <a:bodyPr lIns="0" tIns="0" rIns="0" bIns="0" rtlCol="0" anchor="t">
            <a:spAutoFit/>
          </a:bodyPr>
          <a:lstStyle/>
          <a:p>
            <a:pPr algn="l">
              <a:lnSpc>
                <a:spcPts val="1874"/>
              </a:lnSpc>
            </a:pPr>
            <a:r>
              <a:rPr lang="en-US" sz="1124">
                <a:solidFill>
                  <a:srgbClr val="000000"/>
                </a:solidFill>
                <a:latin typeface="PT Sans"/>
                <a:ea typeface="PT Sans"/>
                <a:cs typeface="PT Sans"/>
                <a:sym typeface="PT Sans"/>
              </a:rPr>
              <a:t>Spam filters need continuous maintenance and updates to keep pace with spammers' evolving and creative tactics.</a:t>
            </a:r>
          </a:p>
        </p:txBody>
      </p:sp>
      <p:grpSp>
        <p:nvGrpSpPr>
          <p:cNvPr id="16" name="Group 16"/>
          <p:cNvGrpSpPr/>
          <p:nvPr/>
        </p:nvGrpSpPr>
        <p:grpSpPr>
          <a:xfrm>
            <a:off x="579685" y="3449761"/>
            <a:ext cx="224284" cy="280392"/>
            <a:chOff x="0" y="0"/>
            <a:chExt cx="299045" cy="373857"/>
          </a:xfrm>
        </p:grpSpPr>
        <p:sp>
          <p:nvSpPr>
            <p:cNvPr id="17" name="Freeform 17" descr="preencoded.png"/>
            <p:cNvSpPr/>
            <p:nvPr/>
          </p:nvSpPr>
          <p:spPr>
            <a:xfrm>
              <a:off x="0" y="0"/>
              <a:ext cx="299085" cy="373888"/>
            </a:xfrm>
            <a:custGeom>
              <a:avLst/>
              <a:gdLst/>
              <a:ahLst/>
              <a:cxnLst/>
              <a:rect l="l" t="t" r="r" b="b"/>
              <a:pathLst>
                <a:path w="299085" h="373888">
                  <a:moveTo>
                    <a:pt x="0" y="0"/>
                  </a:moveTo>
                  <a:lnTo>
                    <a:pt x="299085" y="0"/>
                  </a:lnTo>
                  <a:lnTo>
                    <a:pt x="299085" y="373888"/>
                  </a:lnTo>
                  <a:lnTo>
                    <a:pt x="0" y="373888"/>
                  </a:lnTo>
                  <a:lnTo>
                    <a:pt x="0" y="0"/>
                  </a:lnTo>
                  <a:close/>
                </a:path>
              </a:pathLst>
            </a:custGeom>
            <a:blipFill>
              <a:blip r:embed="rId5"/>
              <a:stretch>
                <a:fillRect l="-1730" r="-1717" b="8"/>
              </a:stretch>
            </a:blipFill>
          </p:spPr>
        </p:sp>
      </p:grpSp>
      <p:sp>
        <p:nvSpPr>
          <p:cNvPr id="18" name="TextBox 18"/>
          <p:cNvSpPr txBox="1"/>
          <p:nvPr/>
        </p:nvSpPr>
        <p:spPr>
          <a:xfrm>
            <a:off x="1009650" y="3463677"/>
            <a:ext cx="1760041" cy="229493"/>
          </a:xfrm>
          <a:prstGeom prst="rect">
            <a:avLst/>
          </a:prstGeom>
        </p:spPr>
        <p:txBody>
          <a:bodyPr lIns="0" tIns="0" rIns="0" bIns="0" rtlCol="0" anchor="t">
            <a:spAutoFit/>
          </a:bodyPr>
          <a:lstStyle/>
          <a:p>
            <a:pPr algn="l">
              <a:lnSpc>
                <a:spcPts val="1687"/>
              </a:lnSpc>
            </a:pPr>
            <a:r>
              <a:rPr lang="en-US" sz="1375" b="1">
                <a:solidFill>
                  <a:srgbClr val="000000"/>
                </a:solidFill>
                <a:latin typeface="Nunito Bold"/>
                <a:ea typeface="Nunito Bold"/>
                <a:cs typeface="Nunito Bold"/>
                <a:sym typeface="Nunito Bold"/>
              </a:rPr>
              <a:t>Resource Intensive</a:t>
            </a:r>
          </a:p>
        </p:txBody>
      </p:sp>
      <p:sp>
        <p:nvSpPr>
          <p:cNvPr id="19" name="TextBox 19"/>
          <p:cNvSpPr txBox="1"/>
          <p:nvPr/>
        </p:nvSpPr>
        <p:spPr>
          <a:xfrm>
            <a:off x="1009650" y="3795118"/>
            <a:ext cx="7951886" cy="286941"/>
          </a:xfrm>
          <a:prstGeom prst="rect">
            <a:avLst/>
          </a:prstGeom>
        </p:spPr>
        <p:txBody>
          <a:bodyPr lIns="0" tIns="0" rIns="0" bIns="0" rtlCol="0" anchor="t">
            <a:spAutoFit/>
          </a:bodyPr>
          <a:lstStyle/>
          <a:p>
            <a:pPr algn="l">
              <a:lnSpc>
                <a:spcPts val="1874"/>
              </a:lnSpc>
            </a:pPr>
            <a:r>
              <a:rPr lang="en-US" sz="1124">
                <a:solidFill>
                  <a:srgbClr val="000000"/>
                </a:solidFill>
                <a:latin typeface="PT Sans"/>
                <a:ea typeface="PT Sans"/>
                <a:cs typeface="PT Sans"/>
                <a:sym typeface="PT Sans"/>
              </a:rPr>
              <a:t>Advanced algorithms and real-time processing can demand significant computational resources.</a:t>
            </a:r>
          </a:p>
        </p:txBody>
      </p:sp>
      <p:grpSp>
        <p:nvGrpSpPr>
          <p:cNvPr id="20" name="Group 20"/>
          <p:cNvGrpSpPr/>
          <p:nvPr/>
        </p:nvGrpSpPr>
        <p:grpSpPr>
          <a:xfrm>
            <a:off x="523577" y="4250234"/>
            <a:ext cx="8437960" cy="8437960"/>
            <a:chOff x="0" y="0"/>
            <a:chExt cx="11250613" cy="11250613"/>
          </a:xfrm>
        </p:grpSpPr>
        <p:sp>
          <p:nvSpPr>
            <p:cNvPr id="21" name="Freeform 21" descr="preencoded.png"/>
            <p:cNvSpPr/>
            <p:nvPr/>
          </p:nvSpPr>
          <p:spPr>
            <a:xfrm>
              <a:off x="0" y="0"/>
              <a:ext cx="11250676" cy="11250676"/>
            </a:xfrm>
            <a:custGeom>
              <a:avLst/>
              <a:gdLst/>
              <a:ahLst/>
              <a:cxnLst/>
              <a:rect l="l" t="t" r="r" b="b"/>
              <a:pathLst>
                <a:path w="11250676" h="11250676">
                  <a:moveTo>
                    <a:pt x="0" y="0"/>
                  </a:moveTo>
                  <a:lnTo>
                    <a:pt x="11250676" y="0"/>
                  </a:lnTo>
                  <a:lnTo>
                    <a:pt x="11250676" y="11250676"/>
                  </a:lnTo>
                  <a:lnTo>
                    <a:pt x="0" y="11250676"/>
                  </a:lnTo>
                  <a:lnTo>
                    <a:pt x="0" y="0"/>
                  </a:lnTo>
                  <a:close/>
                </a:path>
              </a:pathLst>
            </a:custGeom>
            <a:blipFill>
              <a:blip r:embed="rId6"/>
              <a:stretch>
                <a:fillRect/>
              </a:stretch>
            </a:blipFill>
          </p:spPr>
        </p:sp>
      </p:grpSp>
      <p:sp>
        <p:nvSpPr>
          <p:cNvPr id="22" name="TextBox 22"/>
          <p:cNvSpPr txBox="1"/>
          <p:nvPr/>
        </p:nvSpPr>
        <p:spPr>
          <a:xfrm>
            <a:off x="12172057" y="1215629"/>
            <a:ext cx="2765672" cy="273397"/>
          </a:xfrm>
          <a:prstGeom prst="rect">
            <a:avLst/>
          </a:prstGeom>
        </p:spPr>
        <p:txBody>
          <a:bodyPr lIns="0" tIns="0" rIns="0" bIns="0" rtlCol="0" anchor="t">
            <a:spAutoFit/>
          </a:bodyPr>
          <a:lstStyle/>
          <a:p>
            <a:pPr algn="ctr">
              <a:lnSpc>
                <a:spcPts val="2062"/>
              </a:lnSpc>
            </a:pPr>
            <a:r>
              <a:rPr lang="en-US" sz="1625" b="1">
                <a:solidFill>
                  <a:srgbClr val="59ABA9"/>
                </a:solidFill>
                <a:latin typeface="Nunito Bold"/>
                <a:ea typeface="Nunito Bold"/>
                <a:cs typeface="Nunito Bold"/>
                <a:sym typeface="Nunito Bold"/>
              </a:rPr>
              <a:t>Conclusion &amp; Future Outlook</a:t>
            </a:r>
          </a:p>
        </p:txBody>
      </p:sp>
      <p:sp>
        <p:nvSpPr>
          <p:cNvPr id="23" name="TextBox 23"/>
          <p:cNvSpPr txBox="1"/>
          <p:nvPr/>
        </p:nvSpPr>
        <p:spPr>
          <a:xfrm>
            <a:off x="9335989" y="1590972"/>
            <a:ext cx="8437960" cy="526256"/>
          </a:xfrm>
          <a:prstGeom prst="rect">
            <a:avLst/>
          </a:prstGeom>
        </p:spPr>
        <p:txBody>
          <a:bodyPr lIns="0" tIns="0" rIns="0" bIns="0" rtlCol="0" anchor="t">
            <a:spAutoFit/>
          </a:bodyPr>
          <a:lstStyle/>
          <a:p>
            <a:pPr algn="l">
              <a:lnSpc>
                <a:spcPts val="1874"/>
              </a:lnSpc>
            </a:pPr>
            <a:r>
              <a:rPr lang="en-US" sz="1124">
                <a:solidFill>
                  <a:srgbClr val="000000"/>
                </a:solidFill>
                <a:latin typeface="PT Sans"/>
                <a:ea typeface="PT Sans"/>
                <a:cs typeface="PT Sans"/>
                <a:sym typeface="PT Sans"/>
              </a:rPr>
              <a:t>Spam detection is an </a:t>
            </a:r>
            <a:r>
              <a:rPr lang="en-US" sz="1124" b="1">
                <a:solidFill>
                  <a:srgbClr val="000000"/>
                </a:solidFill>
                <a:latin typeface="PT Sans Bold"/>
                <a:ea typeface="PT Sans Bold"/>
                <a:cs typeface="PT Sans Bold"/>
                <a:sym typeface="PT Sans Bold"/>
              </a:rPr>
              <a:t>indispensable and dynamic technology</a:t>
            </a:r>
            <a:r>
              <a:rPr lang="en-US" sz="1124">
                <a:solidFill>
                  <a:srgbClr val="000000"/>
                </a:solidFill>
                <a:latin typeface="PT Sans"/>
                <a:ea typeface="PT Sans"/>
                <a:cs typeface="PT Sans"/>
                <a:sym typeface="PT Sans"/>
              </a:rPr>
              <a:t> in our digital world. By integrating advanced machine learning, it provides a critical defense against a wide array of online threats, ensuring that communication channels remain safe and reliable.</a:t>
            </a:r>
          </a:p>
        </p:txBody>
      </p:sp>
      <p:sp>
        <p:nvSpPr>
          <p:cNvPr id="24" name="TextBox 24"/>
          <p:cNvSpPr txBox="1"/>
          <p:nvPr/>
        </p:nvSpPr>
        <p:spPr>
          <a:xfrm>
            <a:off x="9335989" y="2204145"/>
            <a:ext cx="8437960" cy="526256"/>
          </a:xfrm>
          <a:prstGeom prst="rect">
            <a:avLst/>
          </a:prstGeom>
        </p:spPr>
        <p:txBody>
          <a:bodyPr lIns="0" tIns="0" rIns="0" bIns="0" rtlCol="0" anchor="t">
            <a:spAutoFit/>
          </a:bodyPr>
          <a:lstStyle/>
          <a:p>
            <a:pPr algn="l">
              <a:lnSpc>
                <a:spcPts val="1874"/>
              </a:lnSpc>
            </a:pPr>
            <a:r>
              <a:rPr lang="en-US" sz="1124">
                <a:solidFill>
                  <a:srgbClr val="000000"/>
                </a:solidFill>
                <a:latin typeface="PT Sans"/>
                <a:ea typeface="PT Sans"/>
                <a:cs typeface="PT Sans"/>
                <a:sym typeface="PT Sans"/>
              </a:rPr>
              <a:t>The ongoing evolution of Artificial Intelligence and machine learning will continue to shape the future of this essential cybersecurity field, leading to even more sophisticated and proactive defense mechanisms against unwanted digital intrusions.</a:t>
            </a:r>
          </a:p>
        </p:txBody>
      </p:sp>
      <p:grpSp>
        <p:nvGrpSpPr>
          <p:cNvPr id="25" name="Group 25"/>
          <p:cNvGrpSpPr/>
          <p:nvPr/>
        </p:nvGrpSpPr>
        <p:grpSpPr>
          <a:xfrm>
            <a:off x="9335989" y="2898576"/>
            <a:ext cx="8437960" cy="8437960"/>
            <a:chOff x="0" y="0"/>
            <a:chExt cx="11250613" cy="11250613"/>
          </a:xfrm>
        </p:grpSpPr>
        <p:sp>
          <p:nvSpPr>
            <p:cNvPr id="26" name="Freeform 26" descr="preencoded.png"/>
            <p:cNvSpPr/>
            <p:nvPr/>
          </p:nvSpPr>
          <p:spPr>
            <a:xfrm>
              <a:off x="0" y="0"/>
              <a:ext cx="11250676" cy="11250676"/>
            </a:xfrm>
            <a:custGeom>
              <a:avLst/>
              <a:gdLst/>
              <a:ahLst/>
              <a:cxnLst/>
              <a:rect l="l" t="t" r="r" b="b"/>
              <a:pathLst>
                <a:path w="11250676" h="11250676">
                  <a:moveTo>
                    <a:pt x="0" y="0"/>
                  </a:moveTo>
                  <a:lnTo>
                    <a:pt x="11250676" y="0"/>
                  </a:lnTo>
                  <a:lnTo>
                    <a:pt x="11250676" y="11250676"/>
                  </a:lnTo>
                  <a:lnTo>
                    <a:pt x="0" y="11250676"/>
                  </a:lnTo>
                  <a:lnTo>
                    <a:pt x="0" y="0"/>
                  </a:lnTo>
                  <a:close/>
                </a:path>
              </a:pathLst>
            </a:custGeom>
            <a:blipFill>
              <a:blip r:embed="rId7"/>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F2F2">
                <a:alpha val="56078"/>
              </a:srgbClr>
            </a:solidFill>
          </p:spPr>
        </p:sp>
      </p:grpSp>
      <p:sp>
        <p:nvSpPr>
          <p:cNvPr id="6" name="TextBox 6"/>
          <p:cNvSpPr txBox="1"/>
          <p:nvPr/>
        </p:nvSpPr>
        <p:spPr>
          <a:xfrm>
            <a:off x="3559225" y="694730"/>
            <a:ext cx="11169551" cy="770930"/>
          </a:xfrm>
          <a:prstGeom prst="rect">
            <a:avLst/>
          </a:prstGeom>
        </p:spPr>
        <p:txBody>
          <a:bodyPr lIns="0" tIns="0" rIns="0" bIns="0" rtlCol="0" anchor="t">
            <a:spAutoFit/>
          </a:bodyPr>
          <a:lstStyle/>
          <a:p>
            <a:pPr algn="ctr">
              <a:lnSpc>
                <a:spcPts val="5874"/>
              </a:lnSpc>
            </a:pPr>
            <a:r>
              <a:rPr lang="en-US" sz="4687" b="1">
                <a:solidFill>
                  <a:srgbClr val="000000"/>
                </a:solidFill>
                <a:latin typeface="Nunito Bold"/>
                <a:ea typeface="Nunito Bold"/>
                <a:cs typeface="Nunito Bold"/>
                <a:sym typeface="Nunito Bold"/>
              </a:rPr>
              <a:t>Navigating the World of Spam Detection</a:t>
            </a:r>
          </a:p>
        </p:txBody>
      </p:sp>
      <p:sp>
        <p:nvSpPr>
          <p:cNvPr id="7" name="TextBox 7"/>
          <p:cNvSpPr txBox="1"/>
          <p:nvPr/>
        </p:nvSpPr>
        <p:spPr>
          <a:xfrm>
            <a:off x="894755" y="1910209"/>
            <a:ext cx="16498491" cy="475655"/>
          </a:xfrm>
          <a:prstGeom prst="rect">
            <a:avLst/>
          </a:prstGeom>
        </p:spPr>
        <p:txBody>
          <a:bodyPr lIns="0" tIns="0" rIns="0" bIns="0" rtlCol="0" anchor="t">
            <a:spAutoFit/>
          </a:bodyPr>
          <a:lstStyle/>
          <a:p>
            <a:pPr algn="ctr">
              <a:lnSpc>
                <a:spcPts val="3187"/>
              </a:lnSpc>
            </a:pPr>
            <a:r>
              <a:rPr lang="en-US" sz="2000">
                <a:solidFill>
                  <a:srgbClr val="000000"/>
                </a:solidFill>
                <a:latin typeface="PT Sans"/>
                <a:ea typeface="PT Sans"/>
                <a:cs typeface="PT Sans"/>
                <a:sym typeface="PT Sans"/>
              </a:rPr>
              <a:t>Explore the critical aspects of how we keep our digital spaces safe and clean.</a:t>
            </a:r>
          </a:p>
        </p:txBody>
      </p:sp>
      <p:grpSp>
        <p:nvGrpSpPr>
          <p:cNvPr id="8" name="Group 8"/>
          <p:cNvGrpSpPr/>
          <p:nvPr/>
        </p:nvGrpSpPr>
        <p:grpSpPr>
          <a:xfrm>
            <a:off x="894755" y="2673400"/>
            <a:ext cx="255537" cy="319534"/>
            <a:chOff x="0" y="0"/>
            <a:chExt cx="340717" cy="426045"/>
          </a:xfrm>
        </p:grpSpPr>
        <p:sp>
          <p:nvSpPr>
            <p:cNvPr id="9" name="Freeform 9"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3"/>
              <a:stretch>
                <a:fillRect t="-352" r="7" b="-343"/>
              </a:stretch>
            </a:blipFill>
          </p:spPr>
        </p:sp>
      </p:grpSp>
      <p:grpSp>
        <p:nvGrpSpPr>
          <p:cNvPr id="10" name="Group 10"/>
          <p:cNvGrpSpPr/>
          <p:nvPr/>
        </p:nvGrpSpPr>
        <p:grpSpPr>
          <a:xfrm>
            <a:off x="894755" y="3079254"/>
            <a:ext cx="5329089" cy="28575"/>
            <a:chOff x="0" y="0"/>
            <a:chExt cx="7105452" cy="38100"/>
          </a:xfrm>
        </p:grpSpPr>
        <p:sp>
          <p:nvSpPr>
            <p:cNvPr id="11" name="Freeform 11"/>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F2B42D"/>
            </a:solidFill>
          </p:spPr>
        </p:sp>
      </p:grpSp>
      <p:sp>
        <p:nvSpPr>
          <p:cNvPr id="12" name="TextBox 12"/>
          <p:cNvSpPr txBox="1"/>
          <p:nvPr/>
        </p:nvSpPr>
        <p:spPr>
          <a:xfrm>
            <a:off x="894755" y="3254574"/>
            <a:ext cx="4174926"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Importance of Spam Detection</a:t>
            </a:r>
          </a:p>
        </p:txBody>
      </p:sp>
      <p:sp>
        <p:nvSpPr>
          <p:cNvPr id="13" name="TextBox 13"/>
          <p:cNvSpPr txBox="1"/>
          <p:nvPr/>
        </p:nvSpPr>
        <p:spPr>
          <a:xfrm>
            <a:off x="894755" y="3726656"/>
            <a:ext cx="5329089" cy="47565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Why this technology is crucial for digital safety.</a:t>
            </a:r>
          </a:p>
        </p:txBody>
      </p:sp>
      <p:grpSp>
        <p:nvGrpSpPr>
          <p:cNvPr id="14" name="Group 14"/>
          <p:cNvGrpSpPr/>
          <p:nvPr/>
        </p:nvGrpSpPr>
        <p:grpSpPr>
          <a:xfrm>
            <a:off x="6479381" y="2673400"/>
            <a:ext cx="255538" cy="319534"/>
            <a:chOff x="0" y="0"/>
            <a:chExt cx="340717" cy="426045"/>
          </a:xfrm>
        </p:grpSpPr>
        <p:sp>
          <p:nvSpPr>
            <p:cNvPr id="15" name="Freeform 15"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4"/>
              <a:stretch>
                <a:fillRect t="-352" r="7" b="-343"/>
              </a:stretch>
            </a:blipFill>
          </p:spPr>
        </p:sp>
      </p:grpSp>
      <p:grpSp>
        <p:nvGrpSpPr>
          <p:cNvPr id="16" name="Group 16"/>
          <p:cNvGrpSpPr/>
          <p:nvPr/>
        </p:nvGrpSpPr>
        <p:grpSpPr>
          <a:xfrm>
            <a:off x="6479381" y="3079254"/>
            <a:ext cx="5329089" cy="28575"/>
            <a:chOff x="0" y="0"/>
            <a:chExt cx="7105452" cy="38100"/>
          </a:xfrm>
        </p:grpSpPr>
        <p:sp>
          <p:nvSpPr>
            <p:cNvPr id="17" name="Freeform 17"/>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D7425E"/>
            </a:solidFill>
          </p:spPr>
        </p:sp>
      </p:grpSp>
      <p:sp>
        <p:nvSpPr>
          <p:cNvPr id="18" name="TextBox 18"/>
          <p:cNvSpPr txBox="1"/>
          <p:nvPr/>
        </p:nvSpPr>
        <p:spPr>
          <a:xfrm>
            <a:off x="6479381" y="3254574"/>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Types of Spam</a:t>
            </a:r>
          </a:p>
        </p:txBody>
      </p:sp>
      <p:sp>
        <p:nvSpPr>
          <p:cNvPr id="19" name="TextBox 19"/>
          <p:cNvSpPr txBox="1"/>
          <p:nvPr/>
        </p:nvSpPr>
        <p:spPr>
          <a:xfrm>
            <a:off x="6479381" y="3726656"/>
            <a:ext cx="5329089" cy="88463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Understanding the various forms of unwanted messages.</a:t>
            </a:r>
          </a:p>
        </p:txBody>
      </p:sp>
      <p:grpSp>
        <p:nvGrpSpPr>
          <p:cNvPr id="20" name="Group 20"/>
          <p:cNvGrpSpPr/>
          <p:nvPr/>
        </p:nvGrpSpPr>
        <p:grpSpPr>
          <a:xfrm>
            <a:off x="12064007" y="2673400"/>
            <a:ext cx="255537" cy="319534"/>
            <a:chOff x="0" y="0"/>
            <a:chExt cx="340717" cy="426045"/>
          </a:xfrm>
        </p:grpSpPr>
        <p:sp>
          <p:nvSpPr>
            <p:cNvPr id="21" name="Freeform 21"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5"/>
              <a:stretch>
                <a:fillRect t="-352" r="7" b="-343"/>
              </a:stretch>
            </a:blipFill>
          </p:spPr>
        </p:sp>
      </p:grpSp>
      <p:grpSp>
        <p:nvGrpSpPr>
          <p:cNvPr id="22" name="Group 22"/>
          <p:cNvGrpSpPr/>
          <p:nvPr/>
        </p:nvGrpSpPr>
        <p:grpSpPr>
          <a:xfrm>
            <a:off x="12064007" y="3079254"/>
            <a:ext cx="5329237" cy="28575"/>
            <a:chOff x="0" y="0"/>
            <a:chExt cx="7105650" cy="38100"/>
          </a:xfrm>
        </p:grpSpPr>
        <p:sp>
          <p:nvSpPr>
            <p:cNvPr id="23" name="Freeform 23"/>
            <p:cNvSpPr/>
            <p:nvPr/>
          </p:nvSpPr>
          <p:spPr>
            <a:xfrm>
              <a:off x="0" y="0"/>
              <a:ext cx="7105650" cy="38100"/>
            </a:xfrm>
            <a:custGeom>
              <a:avLst/>
              <a:gdLst/>
              <a:ahLst/>
              <a:cxnLst/>
              <a:rect l="l" t="t" r="r" b="b"/>
              <a:pathLst>
                <a:path w="7105650" h="38100">
                  <a:moveTo>
                    <a:pt x="0" y="0"/>
                  </a:moveTo>
                  <a:lnTo>
                    <a:pt x="7105650" y="0"/>
                  </a:lnTo>
                  <a:lnTo>
                    <a:pt x="7105650" y="38100"/>
                  </a:lnTo>
                  <a:lnTo>
                    <a:pt x="0" y="38100"/>
                  </a:lnTo>
                  <a:close/>
                </a:path>
              </a:pathLst>
            </a:custGeom>
            <a:solidFill>
              <a:srgbClr val="DD785E"/>
            </a:solidFill>
          </p:spPr>
        </p:sp>
      </p:grpSp>
      <p:sp>
        <p:nvSpPr>
          <p:cNvPr id="24" name="TextBox 24"/>
          <p:cNvSpPr txBox="1"/>
          <p:nvPr/>
        </p:nvSpPr>
        <p:spPr>
          <a:xfrm>
            <a:off x="12064007" y="3254574"/>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Working Principle</a:t>
            </a:r>
          </a:p>
        </p:txBody>
      </p:sp>
      <p:sp>
        <p:nvSpPr>
          <p:cNvPr id="25" name="TextBox 25"/>
          <p:cNvSpPr txBox="1"/>
          <p:nvPr/>
        </p:nvSpPr>
        <p:spPr>
          <a:xfrm>
            <a:off x="12064007" y="3726656"/>
            <a:ext cx="5329237" cy="47565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How spam filters analyze and score messages.</a:t>
            </a:r>
          </a:p>
        </p:txBody>
      </p:sp>
      <p:grpSp>
        <p:nvGrpSpPr>
          <p:cNvPr id="26" name="Group 26"/>
          <p:cNvGrpSpPr/>
          <p:nvPr/>
        </p:nvGrpSpPr>
        <p:grpSpPr>
          <a:xfrm>
            <a:off x="894755" y="5058519"/>
            <a:ext cx="255537" cy="319534"/>
            <a:chOff x="0" y="0"/>
            <a:chExt cx="340717" cy="426045"/>
          </a:xfrm>
        </p:grpSpPr>
        <p:sp>
          <p:nvSpPr>
            <p:cNvPr id="27" name="Freeform 27"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6"/>
              <a:stretch>
                <a:fillRect t="-352" r="7" b="-343"/>
              </a:stretch>
            </a:blipFill>
          </p:spPr>
        </p:sp>
      </p:grpSp>
      <p:grpSp>
        <p:nvGrpSpPr>
          <p:cNvPr id="28" name="Group 28"/>
          <p:cNvGrpSpPr/>
          <p:nvPr/>
        </p:nvGrpSpPr>
        <p:grpSpPr>
          <a:xfrm>
            <a:off x="894755" y="5464374"/>
            <a:ext cx="5329089" cy="28575"/>
            <a:chOff x="0" y="0"/>
            <a:chExt cx="7105452" cy="38100"/>
          </a:xfrm>
        </p:grpSpPr>
        <p:sp>
          <p:nvSpPr>
            <p:cNvPr id="29" name="Freeform 29"/>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48A8E2"/>
            </a:solidFill>
          </p:spPr>
        </p:sp>
      </p:grpSp>
      <p:sp>
        <p:nvSpPr>
          <p:cNvPr id="30" name="TextBox 30"/>
          <p:cNvSpPr txBox="1"/>
          <p:nvPr/>
        </p:nvSpPr>
        <p:spPr>
          <a:xfrm>
            <a:off x="894755" y="5639693"/>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Detection Techniques</a:t>
            </a:r>
          </a:p>
        </p:txBody>
      </p:sp>
      <p:sp>
        <p:nvSpPr>
          <p:cNvPr id="31" name="TextBox 31"/>
          <p:cNvSpPr txBox="1"/>
          <p:nvPr/>
        </p:nvSpPr>
        <p:spPr>
          <a:xfrm>
            <a:off x="894755" y="6111776"/>
            <a:ext cx="5329089" cy="88463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The methods used to identify suspicious content.</a:t>
            </a:r>
          </a:p>
        </p:txBody>
      </p:sp>
      <p:grpSp>
        <p:nvGrpSpPr>
          <p:cNvPr id="32" name="Group 32"/>
          <p:cNvGrpSpPr/>
          <p:nvPr/>
        </p:nvGrpSpPr>
        <p:grpSpPr>
          <a:xfrm>
            <a:off x="6479381" y="5058519"/>
            <a:ext cx="255538" cy="319534"/>
            <a:chOff x="0" y="0"/>
            <a:chExt cx="340717" cy="426045"/>
          </a:xfrm>
        </p:grpSpPr>
        <p:sp>
          <p:nvSpPr>
            <p:cNvPr id="33" name="Freeform 33"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7"/>
              <a:stretch>
                <a:fillRect t="-352" r="7" b="-343"/>
              </a:stretch>
            </a:blipFill>
          </p:spPr>
        </p:sp>
      </p:grpSp>
      <p:grpSp>
        <p:nvGrpSpPr>
          <p:cNvPr id="34" name="Group 34"/>
          <p:cNvGrpSpPr/>
          <p:nvPr/>
        </p:nvGrpSpPr>
        <p:grpSpPr>
          <a:xfrm>
            <a:off x="6479381" y="5464374"/>
            <a:ext cx="5329089" cy="28575"/>
            <a:chOff x="0" y="0"/>
            <a:chExt cx="7105452" cy="38100"/>
          </a:xfrm>
        </p:grpSpPr>
        <p:sp>
          <p:nvSpPr>
            <p:cNvPr id="35" name="Freeform 35"/>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59ABA9"/>
            </a:solidFill>
          </p:spPr>
        </p:sp>
      </p:grpSp>
      <p:sp>
        <p:nvSpPr>
          <p:cNvPr id="36" name="TextBox 36"/>
          <p:cNvSpPr txBox="1"/>
          <p:nvPr/>
        </p:nvSpPr>
        <p:spPr>
          <a:xfrm>
            <a:off x="6479381" y="5639693"/>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Algorithms Used</a:t>
            </a:r>
          </a:p>
        </p:txBody>
      </p:sp>
      <p:sp>
        <p:nvSpPr>
          <p:cNvPr id="37" name="TextBox 37"/>
          <p:cNvSpPr txBox="1"/>
          <p:nvPr/>
        </p:nvSpPr>
        <p:spPr>
          <a:xfrm>
            <a:off x="6479381" y="6111776"/>
            <a:ext cx="5329089" cy="88463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The machine learning models powering modern filters.</a:t>
            </a:r>
          </a:p>
        </p:txBody>
      </p:sp>
      <p:grpSp>
        <p:nvGrpSpPr>
          <p:cNvPr id="38" name="Group 38"/>
          <p:cNvGrpSpPr/>
          <p:nvPr/>
        </p:nvGrpSpPr>
        <p:grpSpPr>
          <a:xfrm>
            <a:off x="12064007" y="5058519"/>
            <a:ext cx="255537" cy="319534"/>
            <a:chOff x="0" y="0"/>
            <a:chExt cx="340717" cy="426045"/>
          </a:xfrm>
        </p:grpSpPr>
        <p:sp>
          <p:nvSpPr>
            <p:cNvPr id="39" name="Freeform 39"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8"/>
              <a:stretch>
                <a:fillRect t="-352" r="7" b="-343"/>
              </a:stretch>
            </a:blipFill>
          </p:spPr>
        </p:sp>
      </p:grpSp>
      <p:grpSp>
        <p:nvGrpSpPr>
          <p:cNvPr id="40" name="Group 40"/>
          <p:cNvGrpSpPr/>
          <p:nvPr/>
        </p:nvGrpSpPr>
        <p:grpSpPr>
          <a:xfrm>
            <a:off x="12064007" y="5464374"/>
            <a:ext cx="5329237" cy="28575"/>
            <a:chOff x="0" y="0"/>
            <a:chExt cx="7105650" cy="38100"/>
          </a:xfrm>
        </p:grpSpPr>
        <p:sp>
          <p:nvSpPr>
            <p:cNvPr id="41" name="Freeform 41"/>
            <p:cNvSpPr/>
            <p:nvPr/>
          </p:nvSpPr>
          <p:spPr>
            <a:xfrm>
              <a:off x="0" y="0"/>
              <a:ext cx="7105650" cy="38100"/>
            </a:xfrm>
            <a:custGeom>
              <a:avLst/>
              <a:gdLst/>
              <a:ahLst/>
              <a:cxnLst/>
              <a:rect l="l" t="t" r="r" b="b"/>
              <a:pathLst>
                <a:path w="7105650" h="38100">
                  <a:moveTo>
                    <a:pt x="0" y="0"/>
                  </a:moveTo>
                  <a:lnTo>
                    <a:pt x="7105650" y="0"/>
                  </a:lnTo>
                  <a:lnTo>
                    <a:pt x="7105650" y="38100"/>
                  </a:lnTo>
                  <a:lnTo>
                    <a:pt x="0" y="38100"/>
                  </a:lnTo>
                  <a:close/>
                </a:path>
              </a:pathLst>
            </a:custGeom>
            <a:solidFill>
              <a:srgbClr val="F2B42D"/>
            </a:solidFill>
          </p:spPr>
        </p:sp>
      </p:grpSp>
      <p:sp>
        <p:nvSpPr>
          <p:cNvPr id="42" name="TextBox 42"/>
          <p:cNvSpPr txBox="1"/>
          <p:nvPr/>
        </p:nvSpPr>
        <p:spPr>
          <a:xfrm>
            <a:off x="12064007" y="5639693"/>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System Steps</a:t>
            </a:r>
          </a:p>
        </p:txBody>
      </p:sp>
      <p:sp>
        <p:nvSpPr>
          <p:cNvPr id="43" name="TextBox 43"/>
          <p:cNvSpPr txBox="1"/>
          <p:nvPr/>
        </p:nvSpPr>
        <p:spPr>
          <a:xfrm>
            <a:off x="12064007" y="6111776"/>
            <a:ext cx="5329237" cy="88463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The journey of a message through the detection process.</a:t>
            </a:r>
          </a:p>
        </p:txBody>
      </p:sp>
      <p:grpSp>
        <p:nvGrpSpPr>
          <p:cNvPr id="44" name="Group 44"/>
          <p:cNvGrpSpPr/>
          <p:nvPr/>
        </p:nvGrpSpPr>
        <p:grpSpPr>
          <a:xfrm>
            <a:off x="894755" y="7443639"/>
            <a:ext cx="255537" cy="319534"/>
            <a:chOff x="0" y="0"/>
            <a:chExt cx="340717" cy="426045"/>
          </a:xfrm>
        </p:grpSpPr>
        <p:sp>
          <p:nvSpPr>
            <p:cNvPr id="45" name="Freeform 45"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9"/>
              <a:stretch>
                <a:fillRect t="-352" r="7" b="-343"/>
              </a:stretch>
            </a:blipFill>
          </p:spPr>
        </p:sp>
      </p:grpSp>
      <p:grpSp>
        <p:nvGrpSpPr>
          <p:cNvPr id="46" name="Group 46"/>
          <p:cNvGrpSpPr/>
          <p:nvPr/>
        </p:nvGrpSpPr>
        <p:grpSpPr>
          <a:xfrm>
            <a:off x="894755" y="7849492"/>
            <a:ext cx="5329089" cy="28575"/>
            <a:chOff x="0" y="0"/>
            <a:chExt cx="7105452" cy="38100"/>
          </a:xfrm>
        </p:grpSpPr>
        <p:sp>
          <p:nvSpPr>
            <p:cNvPr id="47" name="Freeform 47"/>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D7425E"/>
            </a:solidFill>
          </p:spPr>
        </p:sp>
      </p:grpSp>
      <p:sp>
        <p:nvSpPr>
          <p:cNvPr id="48" name="TextBox 48"/>
          <p:cNvSpPr txBox="1"/>
          <p:nvPr/>
        </p:nvSpPr>
        <p:spPr>
          <a:xfrm>
            <a:off x="894755" y="8024813"/>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Applications</a:t>
            </a:r>
          </a:p>
        </p:txBody>
      </p:sp>
      <p:sp>
        <p:nvSpPr>
          <p:cNvPr id="49" name="TextBox 49"/>
          <p:cNvSpPr txBox="1"/>
          <p:nvPr/>
        </p:nvSpPr>
        <p:spPr>
          <a:xfrm>
            <a:off x="894755" y="8496895"/>
            <a:ext cx="5329089" cy="47565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Where spam detection is used beyond email.</a:t>
            </a:r>
          </a:p>
        </p:txBody>
      </p:sp>
      <p:grpSp>
        <p:nvGrpSpPr>
          <p:cNvPr id="50" name="Group 50"/>
          <p:cNvGrpSpPr/>
          <p:nvPr/>
        </p:nvGrpSpPr>
        <p:grpSpPr>
          <a:xfrm>
            <a:off x="6479381" y="7443639"/>
            <a:ext cx="255538" cy="319534"/>
            <a:chOff x="0" y="0"/>
            <a:chExt cx="340717" cy="426045"/>
          </a:xfrm>
        </p:grpSpPr>
        <p:sp>
          <p:nvSpPr>
            <p:cNvPr id="51" name="Freeform 51"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10"/>
              <a:stretch>
                <a:fillRect t="-352" r="7" b="-343"/>
              </a:stretch>
            </a:blipFill>
          </p:spPr>
        </p:sp>
      </p:grpSp>
      <p:grpSp>
        <p:nvGrpSpPr>
          <p:cNvPr id="52" name="Group 52"/>
          <p:cNvGrpSpPr/>
          <p:nvPr/>
        </p:nvGrpSpPr>
        <p:grpSpPr>
          <a:xfrm>
            <a:off x="6479381" y="7849492"/>
            <a:ext cx="5329089" cy="28575"/>
            <a:chOff x="0" y="0"/>
            <a:chExt cx="7105452" cy="38100"/>
          </a:xfrm>
        </p:grpSpPr>
        <p:sp>
          <p:nvSpPr>
            <p:cNvPr id="53" name="Freeform 53"/>
            <p:cNvSpPr/>
            <p:nvPr/>
          </p:nvSpPr>
          <p:spPr>
            <a:xfrm>
              <a:off x="0" y="0"/>
              <a:ext cx="7105396" cy="38100"/>
            </a:xfrm>
            <a:custGeom>
              <a:avLst/>
              <a:gdLst/>
              <a:ahLst/>
              <a:cxnLst/>
              <a:rect l="l" t="t" r="r" b="b"/>
              <a:pathLst>
                <a:path w="7105396" h="38100">
                  <a:moveTo>
                    <a:pt x="0" y="0"/>
                  </a:moveTo>
                  <a:lnTo>
                    <a:pt x="7105396" y="0"/>
                  </a:lnTo>
                  <a:lnTo>
                    <a:pt x="7105396" y="38100"/>
                  </a:lnTo>
                  <a:lnTo>
                    <a:pt x="0" y="38100"/>
                  </a:lnTo>
                  <a:close/>
                </a:path>
              </a:pathLst>
            </a:custGeom>
            <a:solidFill>
              <a:srgbClr val="DD785E"/>
            </a:solidFill>
          </p:spPr>
        </p:sp>
      </p:grpSp>
      <p:sp>
        <p:nvSpPr>
          <p:cNvPr id="54" name="TextBox 54"/>
          <p:cNvSpPr txBox="1"/>
          <p:nvPr/>
        </p:nvSpPr>
        <p:spPr>
          <a:xfrm>
            <a:off x="6479381" y="8024813"/>
            <a:ext cx="4041725"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Advantages &amp; Disadvantages</a:t>
            </a:r>
          </a:p>
        </p:txBody>
      </p:sp>
      <p:sp>
        <p:nvSpPr>
          <p:cNvPr id="55" name="TextBox 55"/>
          <p:cNvSpPr txBox="1"/>
          <p:nvPr/>
        </p:nvSpPr>
        <p:spPr>
          <a:xfrm>
            <a:off x="6479381" y="8496895"/>
            <a:ext cx="5329089" cy="47565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Weighing the benefits against the challenges.</a:t>
            </a:r>
          </a:p>
        </p:txBody>
      </p:sp>
      <p:grpSp>
        <p:nvGrpSpPr>
          <p:cNvPr id="56" name="Group 56"/>
          <p:cNvGrpSpPr/>
          <p:nvPr/>
        </p:nvGrpSpPr>
        <p:grpSpPr>
          <a:xfrm>
            <a:off x="12064007" y="7443639"/>
            <a:ext cx="255537" cy="319534"/>
            <a:chOff x="0" y="0"/>
            <a:chExt cx="340717" cy="426045"/>
          </a:xfrm>
        </p:grpSpPr>
        <p:sp>
          <p:nvSpPr>
            <p:cNvPr id="57" name="Freeform 57" descr="preencoded.png"/>
            <p:cNvSpPr/>
            <p:nvPr/>
          </p:nvSpPr>
          <p:spPr>
            <a:xfrm>
              <a:off x="0" y="0"/>
              <a:ext cx="340741" cy="426085"/>
            </a:xfrm>
            <a:custGeom>
              <a:avLst/>
              <a:gdLst/>
              <a:ahLst/>
              <a:cxnLst/>
              <a:rect l="l" t="t" r="r" b="b"/>
              <a:pathLst>
                <a:path w="340741" h="426085">
                  <a:moveTo>
                    <a:pt x="0" y="0"/>
                  </a:moveTo>
                  <a:lnTo>
                    <a:pt x="340741" y="0"/>
                  </a:lnTo>
                  <a:lnTo>
                    <a:pt x="340741" y="426085"/>
                  </a:lnTo>
                  <a:lnTo>
                    <a:pt x="0" y="426085"/>
                  </a:lnTo>
                  <a:lnTo>
                    <a:pt x="0" y="0"/>
                  </a:lnTo>
                  <a:close/>
                </a:path>
              </a:pathLst>
            </a:custGeom>
            <a:blipFill>
              <a:blip r:embed="rId11"/>
              <a:stretch>
                <a:fillRect t="-352" r="7" b="-343"/>
              </a:stretch>
            </a:blipFill>
          </p:spPr>
        </p:sp>
      </p:grpSp>
      <p:grpSp>
        <p:nvGrpSpPr>
          <p:cNvPr id="58" name="Group 58"/>
          <p:cNvGrpSpPr/>
          <p:nvPr/>
        </p:nvGrpSpPr>
        <p:grpSpPr>
          <a:xfrm>
            <a:off x="12064007" y="7849492"/>
            <a:ext cx="5329237" cy="28575"/>
            <a:chOff x="0" y="0"/>
            <a:chExt cx="7105650" cy="38100"/>
          </a:xfrm>
        </p:grpSpPr>
        <p:sp>
          <p:nvSpPr>
            <p:cNvPr id="59" name="Freeform 59"/>
            <p:cNvSpPr/>
            <p:nvPr/>
          </p:nvSpPr>
          <p:spPr>
            <a:xfrm>
              <a:off x="0" y="0"/>
              <a:ext cx="7105650" cy="38100"/>
            </a:xfrm>
            <a:custGeom>
              <a:avLst/>
              <a:gdLst/>
              <a:ahLst/>
              <a:cxnLst/>
              <a:rect l="l" t="t" r="r" b="b"/>
              <a:pathLst>
                <a:path w="7105650" h="38100">
                  <a:moveTo>
                    <a:pt x="0" y="0"/>
                  </a:moveTo>
                  <a:lnTo>
                    <a:pt x="7105650" y="0"/>
                  </a:lnTo>
                  <a:lnTo>
                    <a:pt x="7105650" y="38100"/>
                  </a:lnTo>
                  <a:lnTo>
                    <a:pt x="0" y="38100"/>
                  </a:lnTo>
                  <a:close/>
                </a:path>
              </a:pathLst>
            </a:custGeom>
            <a:solidFill>
              <a:srgbClr val="48A8E2"/>
            </a:solidFill>
          </p:spPr>
        </p:sp>
      </p:grpSp>
      <p:sp>
        <p:nvSpPr>
          <p:cNvPr id="60" name="TextBox 60"/>
          <p:cNvSpPr txBox="1"/>
          <p:nvPr/>
        </p:nvSpPr>
        <p:spPr>
          <a:xfrm>
            <a:off x="12064007" y="8024813"/>
            <a:ext cx="3007519" cy="385465"/>
          </a:xfrm>
          <a:prstGeom prst="rect">
            <a:avLst/>
          </a:prstGeom>
        </p:spPr>
        <p:txBody>
          <a:bodyPr lIns="0" tIns="0" rIns="0" bIns="0" rtlCol="0" anchor="t">
            <a:spAutoFit/>
          </a:bodyPr>
          <a:lstStyle/>
          <a:p>
            <a:pPr algn="l">
              <a:lnSpc>
                <a:spcPts val="2937"/>
              </a:lnSpc>
            </a:pPr>
            <a:r>
              <a:rPr lang="en-US" sz="2312" b="1">
                <a:solidFill>
                  <a:srgbClr val="000000"/>
                </a:solidFill>
                <a:latin typeface="Nunito Bold"/>
                <a:ea typeface="Nunito Bold"/>
                <a:cs typeface="Nunito Bold"/>
                <a:sym typeface="Nunito Bold"/>
              </a:rPr>
              <a:t>Conclusion</a:t>
            </a:r>
          </a:p>
        </p:txBody>
      </p:sp>
      <p:sp>
        <p:nvSpPr>
          <p:cNvPr id="61" name="TextBox 61"/>
          <p:cNvSpPr txBox="1"/>
          <p:nvPr/>
        </p:nvSpPr>
        <p:spPr>
          <a:xfrm>
            <a:off x="12064007" y="8496895"/>
            <a:ext cx="5329237" cy="884635"/>
          </a:xfrm>
          <a:prstGeom prst="rect">
            <a:avLst/>
          </a:prstGeom>
        </p:spPr>
        <p:txBody>
          <a:bodyPr lIns="0" tIns="0" rIns="0" bIns="0" rtlCol="0" anchor="t">
            <a:spAutoFit/>
          </a:bodyPr>
          <a:lstStyle/>
          <a:p>
            <a:pPr algn="l">
              <a:lnSpc>
                <a:spcPts val="3187"/>
              </a:lnSpc>
            </a:pPr>
            <a:r>
              <a:rPr lang="en-US" sz="2000">
                <a:solidFill>
                  <a:srgbClr val="000000"/>
                </a:solidFill>
                <a:latin typeface="PT Sans"/>
                <a:ea typeface="PT Sans"/>
                <a:cs typeface="PT Sans"/>
                <a:sym typeface="PT Sans"/>
              </a:rPr>
              <a:t>Summarizing the impact and future of spam detection.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sp>
      </p:grpSp>
      <p:sp>
        <p:nvSpPr>
          <p:cNvPr id="6" name="TextBox 6"/>
          <p:cNvSpPr txBox="1"/>
          <p:nvPr/>
        </p:nvSpPr>
        <p:spPr>
          <a:xfrm>
            <a:off x="796379" y="623739"/>
            <a:ext cx="10385524" cy="688330"/>
          </a:xfrm>
          <a:prstGeom prst="rect">
            <a:avLst/>
          </a:prstGeom>
        </p:spPr>
        <p:txBody>
          <a:bodyPr lIns="0" tIns="0" rIns="0" bIns="0" rtlCol="0" anchor="t">
            <a:spAutoFit/>
          </a:bodyPr>
          <a:lstStyle/>
          <a:p>
            <a:pPr algn="l">
              <a:lnSpc>
                <a:spcPts val="5250"/>
              </a:lnSpc>
            </a:pPr>
            <a:r>
              <a:rPr lang="en-US" sz="4187" b="1">
                <a:solidFill>
                  <a:srgbClr val="FFFFFF"/>
                </a:solidFill>
                <a:latin typeface="Nunito Bold"/>
                <a:ea typeface="Nunito Bold"/>
                <a:cs typeface="Nunito Bold"/>
                <a:sym typeface="Nunito Bold"/>
              </a:rPr>
              <a:t>The Indispensable Role of Spam Detection</a:t>
            </a:r>
          </a:p>
        </p:txBody>
      </p:sp>
      <p:sp>
        <p:nvSpPr>
          <p:cNvPr id="7" name="TextBox 7"/>
          <p:cNvSpPr txBox="1"/>
          <p:nvPr/>
        </p:nvSpPr>
        <p:spPr>
          <a:xfrm>
            <a:off x="796379" y="1781919"/>
            <a:ext cx="8932515" cy="1168301"/>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Spam detection is </a:t>
            </a:r>
            <a:r>
              <a:rPr lang="en-US" sz="1750" b="1">
                <a:solidFill>
                  <a:srgbClr val="F2B42D"/>
                </a:solidFill>
                <a:latin typeface="PT Sans Bold"/>
                <a:ea typeface="PT Sans Bold"/>
                <a:cs typeface="PT Sans Bold"/>
                <a:sym typeface="PT Sans Bold"/>
              </a:rPr>
              <a:t>vital for cybersecurity</a:t>
            </a:r>
            <a:r>
              <a:rPr lang="en-US" sz="1750">
                <a:solidFill>
                  <a:srgbClr val="FFFFFF"/>
                </a:solidFill>
                <a:latin typeface="PT Sans"/>
                <a:ea typeface="PT Sans"/>
                <a:cs typeface="PT Sans"/>
                <a:sym typeface="PT Sans"/>
              </a:rPr>
              <a:t>, serving as the first line of defense against phishing, malware, and ransomware attacks. It enhances user productivity by keeping inboxes clean and saves valuable network bandwidth and server storage.</a:t>
            </a:r>
          </a:p>
        </p:txBody>
      </p:sp>
      <p:sp>
        <p:nvSpPr>
          <p:cNvPr id="8" name="TextBox 8"/>
          <p:cNvSpPr txBox="1"/>
          <p:nvPr/>
        </p:nvSpPr>
        <p:spPr>
          <a:xfrm>
            <a:off x="796379" y="3078807"/>
            <a:ext cx="8932515" cy="1168301"/>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This protection is critical for both individual users and large organizations, safeguarding sensitive data and ensuring uninterrupted digital operations. Without robust spam filters, our digital lives would be overwhelmed by threats and clutter.</a:t>
            </a:r>
          </a:p>
        </p:txBody>
      </p:sp>
      <p:grpSp>
        <p:nvGrpSpPr>
          <p:cNvPr id="9" name="Group 9"/>
          <p:cNvGrpSpPr/>
          <p:nvPr/>
        </p:nvGrpSpPr>
        <p:grpSpPr>
          <a:xfrm>
            <a:off x="786854" y="4493567"/>
            <a:ext cx="8951565" cy="2347912"/>
            <a:chOff x="0" y="0"/>
            <a:chExt cx="11935420" cy="3130550"/>
          </a:xfrm>
        </p:grpSpPr>
        <p:sp>
          <p:nvSpPr>
            <p:cNvPr id="10" name="Freeform 10"/>
            <p:cNvSpPr/>
            <p:nvPr/>
          </p:nvSpPr>
          <p:spPr>
            <a:xfrm>
              <a:off x="12700" y="12700"/>
              <a:ext cx="11910060" cy="3105150"/>
            </a:xfrm>
            <a:custGeom>
              <a:avLst/>
              <a:gdLst/>
              <a:ahLst/>
              <a:cxnLst/>
              <a:rect l="l" t="t" r="r" b="b"/>
              <a:pathLst>
                <a:path w="11910060" h="3105150">
                  <a:moveTo>
                    <a:pt x="0" y="455041"/>
                  </a:moveTo>
                  <a:cubicBezTo>
                    <a:pt x="0" y="203708"/>
                    <a:pt x="204978" y="0"/>
                    <a:pt x="457835" y="0"/>
                  </a:cubicBezTo>
                  <a:lnTo>
                    <a:pt x="11452225" y="0"/>
                  </a:lnTo>
                  <a:cubicBezTo>
                    <a:pt x="11705082" y="0"/>
                    <a:pt x="11910060" y="203708"/>
                    <a:pt x="11910060" y="455041"/>
                  </a:cubicBezTo>
                  <a:lnTo>
                    <a:pt x="11910060" y="2650109"/>
                  </a:lnTo>
                  <a:cubicBezTo>
                    <a:pt x="11910060" y="2901442"/>
                    <a:pt x="11705082" y="3105150"/>
                    <a:pt x="11452225" y="3105150"/>
                  </a:cubicBezTo>
                  <a:lnTo>
                    <a:pt x="457835" y="3105150"/>
                  </a:lnTo>
                  <a:cubicBezTo>
                    <a:pt x="204978" y="3105150"/>
                    <a:pt x="0" y="2901442"/>
                    <a:pt x="0" y="2650109"/>
                  </a:cubicBezTo>
                  <a:close/>
                </a:path>
              </a:pathLst>
            </a:custGeom>
            <a:solidFill>
              <a:srgbClr val="00002E"/>
            </a:solidFill>
          </p:spPr>
        </p:sp>
        <p:sp>
          <p:nvSpPr>
            <p:cNvPr id="11" name="Freeform 11"/>
            <p:cNvSpPr/>
            <p:nvPr/>
          </p:nvSpPr>
          <p:spPr>
            <a:xfrm>
              <a:off x="0" y="0"/>
              <a:ext cx="11935460" cy="3130550"/>
            </a:xfrm>
            <a:custGeom>
              <a:avLst/>
              <a:gdLst/>
              <a:ahLst/>
              <a:cxnLst/>
              <a:rect l="l" t="t" r="r" b="b"/>
              <a:pathLst>
                <a:path w="11935460" h="3130550">
                  <a:moveTo>
                    <a:pt x="0" y="467741"/>
                  </a:moveTo>
                  <a:cubicBezTo>
                    <a:pt x="0" y="209423"/>
                    <a:pt x="210693" y="0"/>
                    <a:pt x="470535" y="0"/>
                  </a:cubicBezTo>
                  <a:lnTo>
                    <a:pt x="11464925" y="0"/>
                  </a:lnTo>
                  <a:lnTo>
                    <a:pt x="11464925" y="12700"/>
                  </a:lnTo>
                  <a:lnTo>
                    <a:pt x="11464925" y="0"/>
                  </a:lnTo>
                  <a:cubicBezTo>
                    <a:pt x="11724640" y="0"/>
                    <a:pt x="11935460" y="209423"/>
                    <a:pt x="11935460" y="467741"/>
                  </a:cubicBezTo>
                  <a:lnTo>
                    <a:pt x="11922760" y="467741"/>
                  </a:lnTo>
                  <a:lnTo>
                    <a:pt x="11935460" y="467741"/>
                  </a:lnTo>
                  <a:lnTo>
                    <a:pt x="11935460" y="2662809"/>
                  </a:lnTo>
                  <a:lnTo>
                    <a:pt x="11922760" y="2662809"/>
                  </a:lnTo>
                  <a:lnTo>
                    <a:pt x="11935460" y="2662809"/>
                  </a:lnTo>
                  <a:cubicBezTo>
                    <a:pt x="11935460" y="2921254"/>
                    <a:pt x="11724767" y="3130550"/>
                    <a:pt x="11464925" y="3130550"/>
                  </a:cubicBezTo>
                  <a:lnTo>
                    <a:pt x="11464925" y="3117850"/>
                  </a:lnTo>
                  <a:lnTo>
                    <a:pt x="11464925" y="3130550"/>
                  </a:lnTo>
                  <a:lnTo>
                    <a:pt x="470535" y="3130550"/>
                  </a:lnTo>
                  <a:lnTo>
                    <a:pt x="470535" y="3117850"/>
                  </a:lnTo>
                  <a:lnTo>
                    <a:pt x="470535" y="3130550"/>
                  </a:lnTo>
                  <a:cubicBezTo>
                    <a:pt x="210693" y="3130550"/>
                    <a:pt x="0" y="2921127"/>
                    <a:pt x="0" y="2662809"/>
                  </a:cubicBezTo>
                  <a:lnTo>
                    <a:pt x="0" y="467741"/>
                  </a:lnTo>
                  <a:lnTo>
                    <a:pt x="12700" y="467741"/>
                  </a:lnTo>
                  <a:lnTo>
                    <a:pt x="0" y="467741"/>
                  </a:lnTo>
                  <a:moveTo>
                    <a:pt x="25400" y="467741"/>
                  </a:moveTo>
                  <a:lnTo>
                    <a:pt x="25400" y="2662809"/>
                  </a:lnTo>
                  <a:lnTo>
                    <a:pt x="12700" y="2662809"/>
                  </a:lnTo>
                  <a:lnTo>
                    <a:pt x="25400" y="2662809"/>
                  </a:lnTo>
                  <a:cubicBezTo>
                    <a:pt x="25400" y="2907030"/>
                    <a:pt x="224663" y="3105150"/>
                    <a:pt x="470535" y="3105150"/>
                  </a:cubicBezTo>
                  <a:lnTo>
                    <a:pt x="11464925" y="3105150"/>
                  </a:lnTo>
                  <a:cubicBezTo>
                    <a:pt x="11710797" y="3105150"/>
                    <a:pt x="11910060" y="2907030"/>
                    <a:pt x="11910060" y="2662809"/>
                  </a:cubicBezTo>
                  <a:lnTo>
                    <a:pt x="11910060" y="467741"/>
                  </a:lnTo>
                  <a:cubicBezTo>
                    <a:pt x="11910060" y="223520"/>
                    <a:pt x="11710797" y="25400"/>
                    <a:pt x="11464925" y="25400"/>
                  </a:cubicBezTo>
                  <a:lnTo>
                    <a:pt x="470535" y="25400"/>
                  </a:lnTo>
                  <a:lnTo>
                    <a:pt x="470535" y="12700"/>
                  </a:lnTo>
                  <a:lnTo>
                    <a:pt x="470535" y="25400"/>
                  </a:lnTo>
                  <a:cubicBezTo>
                    <a:pt x="224663" y="25400"/>
                    <a:pt x="25400" y="223520"/>
                    <a:pt x="25400" y="467741"/>
                  </a:cubicBezTo>
                  <a:close/>
                </a:path>
              </a:pathLst>
            </a:custGeom>
            <a:solidFill>
              <a:srgbClr val="48A8E2"/>
            </a:solidFill>
          </p:spPr>
        </p:sp>
      </p:grpSp>
      <p:grpSp>
        <p:nvGrpSpPr>
          <p:cNvPr id="12" name="Group 12"/>
          <p:cNvGrpSpPr/>
          <p:nvPr/>
        </p:nvGrpSpPr>
        <p:grpSpPr>
          <a:xfrm>
            <a:off x="1042839" y="4749552"/>
            <a:ext cx="682526" cy="682526"/>
            <a:chOff x="0" y="0"/>
            <a:chExt cx="910035" cy="910035"/>
          </a:xfrm>
        </p:grpSpPr>
        <p:sp>
          <p:nvSpPr>
            <p:cNvPr id="13" name="Freeform 13"/>
            <p:cNvSpPr/>
            <p:nvPr/>
          </p:nvSpPr>
          <p:spPr>
            <a:xfrm>
              <a:off x="0" y="0"/>
              <a:ext cx="910082" cy="910082"/>
            </a:xfrm>
            <a:custGeom>
              <a:avLst/>
              <a:gdLst/>
              <a:ahLst/>
              <a:cxnLst/>
              <a:rect l="l" t="t" r="r" b="b"/>
              <a:pathLst>
                <a:path w="910082" h="910082">
                  <a:moveTo>
                    <a:pt x="0" y="455041"/>
                  </a:moveTo>
                  <a:cubicBezTo>
                    <a:pt x="0" y="203708"/>
                    <a:pt x="203708" y="0"/>
                    <a:pt x="455041" y="0"/>
                  </a:cubicBezTo>
                  <a:cubicBezTo>
                    <a:pt x="706374" y="0"/>
                    <a:pt x="910082" y="203708"/>
                    <a:pt x="910082" y="455041"/>
                  </a:cubicBezTo>
                  <a:cubicBezTo>
                    <a:pt x="910082" y="706374"/>
                    <a:pt x="706374" y="910082"/>
                    <a:pt x="455041" y="910082"/>
                  </a:cubicBezTo>
                  <a:cubicBezTo>
                    <a:pt x="203708" y="910082"/>
                    <a:pt x="0" y="706374"/>
                    <a:pt x="0" y="455041"/>
                  </a:cubicBezTo>
                  <a:close/>
                </a:path>
              </a:pathLst>
            </a:custGeom>
            <a:solidFill>
              <a:srgbClr val="48A8E2"/>
            </a:solidFill>
          </p:spPr>
        </p:sp>
      </p:grpSp>
      <p:grpSp>
        <p:nvGrpSpPr>
          <p:cNvPr id="14" name="Group 14"/>
          <p:cNvGrpSpPr/>
          <p:nvPr/>
        </p:nvGrpSpPr>
        <p:grpSpPr>
          <a:xfrm>
            <a:off x="1230511" y="4898826"/>
            <a:ext cx="307181" cy="383976"/>
            <a:chOff x="0" y="0"/>
            <a:chExt cx="409575" cy="511968"/>
          </a:xfrm>
        </p:grpSpPr>
        <p:sp>
          <p:nvSpPr>
            <p:cNvPr id="15" name="Freeform 15" descr="preencoded.png"/>
            <p:cNvSpPr/>
            <p:nvPr/>
          </p:nvSpPr>
          <p:spPr>
            <a:xfrm>
              <a:off x="0" y="0"/>
              <a:ext cx="409575" cy="511937"/>
            </a:xfrm>
            <a:custGeom>
              <a:avLst/>
              <a:gdLst/>
              <a:ahLst/>
              <a:cxnLst/>
              <a:rect l="l" t="t" r="r" b="b"/>
              <a:pathLst>
                <a:path w="409575" h="511937">
                  <a:moveTo>
                    <a:pt x="0" y="0"/>
                  </a:moveTo>
                  <a:lnTo>
                    <a:pt x="409575" y="0"/>
                  </a:lnTo>
                  <a:lnTo>
                    <a:pt x="409575" y="511937"/>
                  </a:lnTo>
                  <a:lnTo>
                    <a:pt x="0" y="511937"/>
                  </a:lnTo>
                  <a:lnTo>
                    <a:pt x="0" y="0"/>
                  </a:lnTo>
                  <a:close/>
                </a:path>
              </a:pathLst>
            </a:custGeom>
            <a:blipFill>
              <a:blip r:embed="rId3"/>
              <a:stretch>
                <a:fillRect b="-6"/>
              </a:stretch>
            </a:blipFill>
          </p:spPr>
        </p:sp>
      </p:grpSp>
      <p:sp>
        <p:nvSpPr>
          <p:cNvPr id="16" name="TextBox 16"/>
          <p:cNvSpPr txBox="1"/>
          <p:nvPr/>
        </p:nvSpPr>
        <p:spPr>
          <a:xfrm>
            <a:off x="1042839" y="5640438"/>
            <a:ext cx="2743200" cy="353616"/>
          </a:xfrm>
          <a:prstGeom prst="rect">
            <a:avLst/>
          </a:prstGeom>
        </p:spPr>
        <p:txBody>
          <a:bodyPr lIns="0" tIns="0" rIns="0" bIns="0" rtlCol="0" anchor="t">
            <a:spAutoFit/>
          </a:bodyPr>
          <a:lstStyle/>
          <a:p>
            <a:pPr algn="l">
              <a:lnSpc>
                <a:spcPts val="2625"/>
              </a:lnSpc>
            </a:pPr>
            <a:r>
              <a:rPr lang="en-US" sz="2062" b="1">
                <a:solidFill>
                  <a:srgbClr val="FFFFFF"/>
                </a:solidFill>
                <a:latin typeface="Nunito Bold"/>
                <a:ea typeface="Nunito Bold"/>
                <a:cs typeface="Nunito Bold"/>
                <a:sym typeface="Nunito Bold"/>
              </a:rPr>
              <a:t>Cybersecurity Defense</a:t>
            </a:r>
          </a:p>
        </p:txBody>
      </p:sp>
      <p:sp>
        <p:nvSpPr>
          <p:cNvPr id="17" name="TextBox 17"/>
          <p:cNvSpPr txBox="1"/>
          <p:nvPr/>
        </p:nvSpPr>
        <p:spPr>
          <a:xfrm>
            <a:off x="1042839" y="6145262"/>
            <a:ext cx="8439596" cy="440234"/>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First line of defense against digital threats.</a:t>
            </a:r>
          </a:p>
        </p:txBody>
      </p:sp>
      <p:grpSp>
        <p:nvGrpSpPr>
          <p:cNvPr id="18" name="Group 18"/>
          <p:cNvGrpSpPr/>
          <p:nvPr/>
        </p:nvGrpSpPr>
        <p:grpSpPr>
          <a:xfrm>
            <a:off x="786854" y="7049840"/>
            <a:ext cx="8951565" cy="2347912"/>
            <a:chOff x="0" y="0"/>
            <a:chExt cx="11935420" cy="3130550"/>
          </a:xfrm>
        </p:grpSpPr>
        <p:sp>
          <p:nvSpPr>
            <p:cNvPr id="19" name="Freeform 19"/>
            <p:cNvSpPr/>
            <p:nvPr/>
          </p:nvSpPr>
          <p:spPr>
            <a:xfrm>
              <a:off x="12700" y="12700"/>
              <a:ext cx="11910060" cy="3105150"/>
            </a:xfrm>
            <a:custGeom>
              <a:avLst/>
              <a:gdLst/>
              <a:ahLst/>
              <a:cxnLst/>
              <a:rect l="l" t="t" r="r" b="b"/>
              <a:pathLst>
                <a:path w="11910060" h="3105150">
                  <a:moveTo>
                    <a:pt x="0" y="455041"/>
                  </a:moveTo>
                  <a:cubicBezTo>
                    <a:pt x="0" y="203708"/>
                    <a:pt x="204978" y="0"/>
                    <a:pt x="457835" y="0"/>
                  </a:cubicBezTo>
                  <a:lnTo>
                    <a:pt x="11452225" y="0"/>
                  </a:lnTo>
                  <a:cubicBezTo>
                    <a:pt x="11705082" y="0"/>
                    <a:pt x="11910060" y="203708"/>
                    <a:pt x="11910060" y="455041"/>
                  </a:cubicBezTo>
                  <a:lnTo>
                    <a:pt x="11910060" y="2650109"/>
                  </a:lnTo>
                  <a:cubicBezTo>
                    <a:pt x="11910060" y="2901442"/>
                    <a:pt x="11705082" y="3105150"/>
                    <a:pt x="11452225" y="3105150"/>
                  </a:cubicBezTo>
                  <a:lnTo>
                    <a:pt x="457835" y="3105150"/>
                  </a:lnTo>
                  <a:cubicBezTo>
                    <a:pt x="204978" y="3105150"/>
                    <a:pt x="0" y="2901442"/>
                    <a:pt x="0" y="2650109"/>
                  </a:cubicBezTo>
                  <a:close/>
                </a:path>
              </a:pathLst>
            </a:custGeom>
            <a:solidFill>
              <a:srgbClr val="00002E"/>
            </a:solidFill>
          </p:spPr>
        </p:sp>
        <p:sp>
          <p:nvSpPr>
            <p:cNvPr id="20" name="Freeform 20"/>
            <p:cNvSpPr/>
            <p:nvPr/>
          </p:nvSpPr>
          <p:spPr>
            <a:xfrm>
              <a:off x="0" y="0"/>
              <a:ext cx="11935460" cy="3130550"/>
            </a:xfrm>
            <a:custGeom>
              <a:avLst/>
              <a:gdLst/>
              <a:ahLst/>
              <a:cxnLst/>
              <a:rect l="l" t="t" r="r" b="b"/>
              <a:pathLst>
                <a:path w="11935460" h="3130550">
                  <a:moveTo>
                    <a:pt x="0" y="467741"/>
                  </a:moveTo>
                  <a:cubicBezTo>
                    <a:pt x="0" y="209423"/>
                    <a:pt x="210693" y="0"/>
                    <a:pt x="470535" y="0"/>
                  </a:cubicBezTo>
                  <a:lnTo>
                    <a:pt x="11464925" y="0"/>
                  </a:lnTo>
                  <a:lnTo>
                    <a:pt x="11464925" y="12700"/>
                  </a:lnTo>
                  <a:lnTo>
                    <a:pt x="11464925" y="0"/>
                  </a:lnTo>
                  <a:cubicBezTo>
                    <a:pt x="11724640" y="0"/>
                    <a:pt x="11935460" y="209423"/>
                    <a:pt x="11935460" y="467741"/>
                  </a:cubicBezTo>
                  <a:lnTo>
                    <a:pt x="11922760" y="467741"/>
                  </a:lnTo>
                  <a:lnTo>
                    <a:pt x="11935460" y="467741"/>
                  </a:lnTo>
                  <a:lnTo>
                    <a:pt x="11935460" y="2662809"/>
                  </a:lnTo>
                  <a:lnTo>
                    <a:pt x="11922760" y="2662809"/>
                  </a:lnTo>
                  <a:lnTo>
                    <a:pt x="11935460" y="2662809"/>
                  </a:lnTo>
                  <a:cubicBezTo>
                    <a:pt x="11935460" y="2921254"/>
                    <a:pt x="11724767" y="3130550"/>
                    <a:pt x="11464925" y="3130550"/>
                  </a:cubicBezTo>
                  <a:lnTo>
                    <a:pt x="11464925" y="3117850"/>
                  </a:lnTo>
                  <a:lnTo>
                    <a:pt x="11464925" y="3130550"/>
                  </a:lnTo>
                  <a:lnTo>
                    <a:pt x="470535" y="3130550"/>
                  </a:lnTo>
                  <a:lnTo>
                    <a:pt x="470535" y="3117850"/>
                  </a:lnTo>
                  <a:lnTo>
                    <a:pt x="470535" y="3130550"/>
                  </a:lnTo>
                  <a:cubicBezTo>
                    <a:pt x="210693" y="3130550"/>
                    <a:pt x="0" y="2921127"/>
                    <a:pt x="0" y="2662809"/>
                  </a:cubicBezTo>
                  <a:lnTo>
                    <a:pt x="0" y="467741"/>
                  </a:lnTo>
                  <a:lnTo>
                    <a:pt x="12700" y="467741"/>
                  </a:lnTo>
                  <a:lnTo>
                    <a:pt x="0" y="467741"/>
                  </a:lnTo>
                  <a:moveTo>
                    <a:pt x="25400" y="467741"/>
                  </a:moveTo>
                  <a:lnTo>
                    <a:pt x="25400" y="2662809"/>
                  </a:lnTo>
                  <a:lnTo>
                    <a:pt x="12700" y="2662809"/>
                  </a:lnTo>
                  <a:lnTo>
                    <a:pt x="25400" y="2662809"/>
                  </a:lnTo>
                  <a:cubicBezTo>
                    <a:pt x="25400" y="2907030"/>
                    <a:pt x="224663" y="3105150"/>
                    <a:pt x="470535" y="3105150"/>
                  </a:cubicBezTo>
                  <a:lnTo>
                    <a:pt x="11464925" y="3105150"/>
                  </a:lnTo>
                  <a:cubicBezTo>
                    <a:pt x="11710797" y="3105150"/>
                    <a:pt x="11910060" y="2907030"/>
                    <a:pt x="11910060" y="2662809"/>
                  </a:cubicBezTo>
                  <a:lnTo>
                    <a:pt x="11910060" y="467741"/>
                  </a:lnTo>
                  <a:cubicBezTo>
                    <a:pt x="11910060" y="223520"/>
                    <a:pt x="11710797" y="25400"/>
                    <a:pt x="11464925" y="25400"/>
                  </a:cubicBezTo>
                  <a:lnTo>
                    <a:pt x="470535" y="25400"/>
                  </a:lnTo>
                  <a:lnTo>
                    <a:pt x="470535" y="12700"/>
                  </a:lnTo>
                  <a:lnTo>
                    <a:pt x="470535" y="25400"/>
                  </a:lnTo>
                  <a:cubicBezTo>
                    <a:pt x="224663" y="25400"/>
                    <a:pt x="25400" y="223520"/>
                    <a:pt x="25400" y="467741"/>
                  </a:cubicBezTo>
                  <a:close/>
                </a:path>
              </a:pathLst>
            </a:custGeom>
            <a:solidFill>
              <a:srgbClr val="59ABA9"/>
            </a:solidFill>
          </p:spPr>
        </p:sp>
      </p:grpSp>
      <p:grpSp>
        <p:nvGrpSpPr>
          <p:cNvPr id="21" name="Group 21"/>
          <p:cNvGrpSpPr/>
          <p:nvPr/>
        </p:nvGrpSpPr>
        <p:grpSpPr>
          <a:xfrm>
            <a:off x="1042839" y="7305824"/>
            <a:ext cx="682526" cy="682526"/>
            <a:chOff x="0" y="0"/>
            <a:chExt cx="910035" cy="910035"/>
          </a:xfrm>
        </p:grpSpPr>
        <p:sp>
          <p:nvSpPr>
            <p:cNvPr id="22" name="Freeform 22"/>
            <p:cNvSpPr/>
            <p:nvPr/>
          </p:nvSpPr>
          <p:spPr>
            <a:xfrm>
              <a:off x="0" y="0"/>
              <a:ext cx="910082" cy="910082"/>
            </a:xfrm>
            <a:custGeom>
              <a:avLst/>
              <a:gdLst/>
              <a:ahLst/>
              <a:cxnLst/>
              <a:rect l="l" t="t" r="r" b="b"/>
              <a:pathLst>
                <a:path w="910082" h="910082">
                  <a:moveTo>
                    <a:pt x="0" y="455041"/>
                  </a:moveTo>
                  <a:cubicBezTo>
                    <a:pt x="0" y="203708"/>
                    <a:pt x="203708" y="0"/>
                    <a:pt x="455041" y="0"/>
                  </a:cubicBezTo>
                  <a:cubicBezTo>
                    <a:pt x="706374" y="0"/>
                    <a:pt x="910082" y="203708"/>
                    <a:pt x="910082" y="455041"/>
                  </a:cubicBezTo>
                  <a:cubicBezTo>
                    <a:pt x="910082" y="706374"/>
                    <a:pt x="706374" y="910082"/>
                    <a:pt x="455041" y="910082"/>
                  </a:cubicBezTo>
                  <a:cubicBezTo>
                    <a:pt x="203708" y="910082"/>
                    <a:pt x="0" y="706374"/>
                    <a:pt x="0" y="455041"/>
                  </a:cubicBezTo>
                  <a:close/>
                </a:path>
              </a:pathLst>
            </a:custGeom>
            <a:solidFill>
              <a:srgbClr val="59ABA9"/>
            </a:solidFill>
          </p:spPr>
        </p:sp>
      </p:grpSp>
      <p:grpSp>
        <p:nvGrpSpPr>
          <p:cNvPr id="23" name="Group 23"/>
          <p:cNvGrpSpPr/>
          <p:nvPr/>
        </p:nvGrpSpPr>
        <p:grpSpPr>
          <a:xfrm>
            <a:off x="1230511" y="7455099"/>
            <a:ext cx="307181" cy="383976"/>
            <a:chOff x="0" y="0"/>
            <a:chExt cx="409575" cy="511968"/>
          </a:xfrm>
        </p:grpSpPr>
        <p:sp>
          <p:nvSpPr>
            <p:cNvPr id="24" name="Freeform 24" descr="preencoded.png"/>
            <p:cNvSpPr/>
            <p:nvPr/>
          </p:nvSpPr>
          <p:spPr>
            <a:xfrm>
              <a:off x="0" y="0"/>
              <a:ext cx="409575" cy="511937"/>
            </a:xfrm>
            <a:custGeom>
              <a:avLst/>
              <a:gdLst/>
              <a:ahLst/>
              <a:cxnLst/>
              <a:rect l="l" t="t" r="r" b="b"/>
              <a:pathLst>
                <a:path w="409575" h="511937">
                  <a:moveTo>
                    <a:pt x="0" y="0"/>
                  </a:moveTo>
                  <a:lnTo>
                    <a:pt x="409575" y="0"/>
                  </a:lnTo>
                  <a:lnTo>
                    <a:pt x="409575" y="511937"/>
                  </a:lnTo>
                  <a:lnTo>
                    <a:pt x="0" y="511937"/>
                  </a:lnTo>
                  <a:lnTo>
                    <a:pt x="0" y="0"/>
                  </a:lnTo>
                  <a:close/>
                </a:path>
              </a:pathLst>
            </a:custGeom>
            <a:blipFill>
              <a:blip r:embed="rId4"/>
              <a:stretch>
                <a:fillRect b="-6"/>
              </a:stretch>
            </a:blipFill>
          </p:spPr>
        </p:sp>
      </p:grpSp>
      <p:sp>
        <p:nvSpPr>
          <p:cNvPr id="25" name="TextBox 25"/>
          <p:cNvSpPr txBox="1"/>
          <p:nvPr/>
        </p:nvSpPr>
        <p:spPr>
          <a:xfrm>
            <a:off x="1042839" y="8196709"/>
            <a:ext cx="2720429" cy="353616"/>
          </a:xfrm>
          <a:prstGeom prst="rect">
            <a:avLst/>
          </a:prstGeom>
        </p:spPr>
        <p:txBody>
          <a:bodyPr lIns="0" tIns="0" rIns="0" bIns="0" rtlCol="0" anchor="t">
            <a:spAutoFit/>
          </a:bodyPr>
          <a:lstStyle/>
          <a:p>
            <a:pPr algn="l">
              <a:lnSpc>
                <a:spcPts val="2625"/>
              </a:lnSpc>
            </a:pPr>
            <a:r>
              <a:rPr lang="en-US" sz="2062" b="1">
                <a:solidFill>
                  <a:srgbClr val="FFFFFF"/>
                </a:solidFill>
                <a:latin typeface="Nunito Bold"/>
                <a:ea typeface="Nunito Bold"/>
                <a:cs typeface="Nunito Bold"/>
                <a:sym typeface="Nunito Bold"/>
              </a:rPr>
              <a:t>Enhanced Productivity</a:t>
            </a:r>
          </a:p>
        </p:txBody>
      </p:sp>
      <p:sp>
        <p:nvSpPr>
          <p:cNvPr id="26" name="TextBox 26"/>
          <p:cNvSpPr txBox="1"/>
          <p:nvPr/>
        </p:nvSpPr>
        <p:spPr>
          <a:xfrm>
            <a:off x="1042839" y="8701534"/>
            <a:ext cx="8439596" cy="440234"/>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Clean inboxes mean more focused work.</a:t>
            </a:r>
          </a:p>
        </p:txBody>
      </p:sp>
      <p:grpSp>
        <p:nvGrpSpPr>
          <p:cNvPr id="27" name="Group 27"/>
          <p:cNvGrpSpPr/>
          <p:nvPr/>
        </p:nvGrpSpPr>
        <p:grpSpPr>
          <a:xfrm>
            <a:off x="10293549" y="1909316"/>
            <a:ext cx="7207449" cy="7207449"/>
            <a:chOff x="0" y="0"/>
            <a:chExt cx="9609932" cy="9609932"/>
          </a:xfrm>
        </p:grpSpPr>
        <p:sp>
          <p:nvSpPr>
            <p:cNvPr id="28" name="Freeform 28" descr="preencoded.png"/>
            <p:cNvSpPr/>
            <p:nvPr/>
          </p:nvSpPr>
          <p:spPr>
            <a:xfrm>
              <a:off x="0" y="0"/>
              <a:ext cx="9609963" cy="9609963"/>
            </a:xfrm>
            <a:custGeom>
              <a:avLst/>
              <a:gdLst/>
              <a:ahLst/>
              <a:cxnLst/>
              <a:rect l="l" t="t" r="r" b="b"/>
              <a:pathLst>
                <a:path w="9609963" h="9609963">
                  <a:moveTo>
                    <a:pt x="0" y="0"/>
                  </a:moveTo>
                  <a:lnTo>
                    <a:pt x="9609963" y="0"/>
                  </a:lnTo>
                  <a:lnTo>
                    <a:pt x="9609963" y="9609963"/>
                  </a:lnTo>
                  <a:lnTo>
                    <a:pt x="0" y="9609963"/>
                  </a:lnTo>
                  <a:lnTo>
                    <a:pt x="0" y="0"/>
                  </a:lnTo>
                  <a:close/>
                </a:path>
              </a:pathLst>
            </a:custGeom>
            <a:blipFill>
              <a:blip r:embed="rId5"/>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F2F2">
                <a:alpha val="56078"/>
              </a:srgbClr>
            </a:solidFill>
          </p:spPr>
        </p:sp>
      </p:grpSp>
      <p:sp>
        <p:nvSpPr>
          <p:cNvPr id="6" name="TextBox 6"/>
          <p:cNvSpPr txBox="1"/>
          <p:nvPr/>
        </p:nvSpPr>
        <p:spPr>
          <a:xfrm>
            <a:off x="3394025" y="712589"/>
            <a:ext cx="11499800" cy="821234"/>
          </a:xfrm>
          <a:prstGeom prst="rect">
            <a:avLst/>
          </a:prstGeom>
        </p:spPr>
        <p:txBody>
          <a:bodyPr lIns="0" tIns="0" rIns="0" bIns="0" rtlCol="0" anchor="t">
            <a:spAutoFit/>
          </a:bodyPr>
          <a:lstStyle/>
          <a:p>
            <a:pPr algn="ctr">
              <a:lnSpc>
                <a:spcPts val="6187"/>
              </a:lnSpc>
            </a:pPr>
            <a:r>
              <a:rPr lang="en-US" sz="4937" b="1">
                <a:solidFill>
                  <a:srgbClr val="000000"/>
                </a:solidFill>
                <a:latin typeface="Nunito Bold"/>
                <a:ea typeface="Nunito Bold"/>
                <a:cs typeface="Nunito Bold"/>
                <a:sym typeface="Nunito Bold"/>
              </a:rPr>
              <a:t>Understanding the Many Faces of Spam</a:t>
            </a:r>
          </a:p>
        </p:txBody>
      </p:sp>
      <p:sp>
        <p:nvSpPr>
          <p:cNvPr id="7" name="TextBox 7"/>
          <p:cNvSpPr txBox="1"/>
          <p:nvPr/>
        </p:nvSpPr>
        <p:spPr>
          <a:xfrm>
            <a:off x="943272" y="1987154"/>
            <a:ext cx="16401455" cy="516880"/>
          </a:xfrm>
          <a:prstGeom prst="rect">
            <a:avLst/>
          </a:prstGeom>
        </p:spPr>
        <p:txBody>
          <a:bodyPr lIns="0" tIns="0" rIns="0" bIns="0" rtlCol="0" anchor="t">
            <a:spAutoFit/>
          </a:bodyPr>
          <a:lstStyle/>
          <a:p>
            <a:pPr algn="ctr">
              <a:lnSpc>
                <a:spcPts val="3374"/>
              </a:lnSpc>
            </a:pPr>
            <a:r>
              <a:rPr lang="en-US" sz="2062">
                <a:solidFill>
                  <a:srgbClr val="000000"/>
                </a:solidFill>
                <a:latin typeface="PT Sans"/>
                <a:ea typeface="PT Sans"/>
                <a:cs typeface="PT Sans"/>
                <a:sym typeface="PT Sans"/>
              </a:rPr>
              <a:t>Spam manifests in several forms, each with a different objective, designed to deceive or annoy.</a:t>
            </a:r>
          </a:p>
        </p:txBody>
      </p:sp>
      <p:grpSp>
        <p:nvGrpSpPr>
          <p:cNvPr id="8" name="Group 8"/>
          <p:cNvGrpSpPr/>
          <p:nvPr/>
        </p:nvGrpSpPr>
        <p:grpSpPr>
          <a:xfrm>
            <a:off x="943272" y="3211414"/>
            <a:ext cx="5287416" cy="3263950"/>
            <a:chOff x="0" y="0"/>
            <a:chExt cx="7049888" cy="4351933"/>
          </a:xfrm>
        </p:grpSpPr>
        <p:sp>
          <p:nvSpPr>
            <p:cNvPr id="9" name="Freeform 9"/>
            <p:cNvSpPr/>
            <p:nvPr/>
          </p:nvSpPr>
          <p:spPr>
            <a:xfrm>
              <a:off x="0" y="0"/>
              <a:ext cx="7049897" cy="4351909"/>
            </a:xfrm>
            <a:custGeom>
              <a:avLst/>
              <a:gdLst/>
              <a:ahLst/>
              <a:cxnLst/>
              <a:rect l="l" t="t" r="r" b="b"/>
              <a:pathLst>
                <a:path w="7049897" h="4351909">
                  <a:moveTo>
                    <a:pt x="0" y="243840"/>
                  </a:moveTo>
                  <a:cubicBezTo>
                    <a:pt x="0" y="109220"/>
                    <a:pt x="109220" y="0"/>
                    <a:pt x="243840" y="0"/>
                  </a:cubicBezTo>
                  <a:lnTo>
                    <a:pt x="6806057" y="0"/>
                  </a:lnTo>
                  <a:cubicBezTo>
                    <a:pt x="6940676" y="0"/>
                    <a:pt x="7049897" y="109220"/>
                    <a:pt x="7049897" y="243840"/>
                  </a:cubicBezTo>
                  <a:lnTo>
                    <a:pt x="7049897" y="4108069"/>
                  </a:lnTo>
                  <a:cubicBezTo>
                    <a:pt x="7049897" y="4242689"/>
                    <a:pt x="6940676" y="4351909"/>
                    <a:pt x="6806057" y="4351909"/>
                  </a:cubicBezTo>
                  <a:lnTo>
                    <a:pt x="243840" y="4351909"/>
                  </a:lnTo>
                  <a:cubicBezTo>
                    <a:pt x="109220" y="4351909"/>
                    <a:pt x="0" y="4242689"/>
                    <a:pt x="0" y="4108069"/>
                  </a:cubicBezTo>
                  <a:close/>
                </a:path>
              </a:pathLst>
            </a:custGeom>
            <a:solidFill>
              <a:srgbClr val="F2F2F2">
                <a:alpha val="56078"/>
              </a:srgbClr>
            </a:solidFill>
          </p:spPr>
        </p:sp>
      </p:grpSp>
      <p:grpSp>
        <p:nvGrpSpPr>
          <p:cNvPr id="10" name="Group 10"/>
          <p:cNvGrpSpPr/>
          <p:nvPr/>
        </p:nvGrpSpPr>
        <p:grpSpPr>
          <a:xfrm>
            <a:off x="943272" y="3173314"/>
            <a:ext cx="5287416" cy="152400"/>
            <a:chOff x="0" y="0"/>
            <a:chExt cx="7049888" cy="203200"/>
          </a:xfrm>
        </p:grpSpPr>
        <p:sp>
          <p:nvSpPr>
            <p:cNvPr id="11" name="Freeform 11"/>
            <p:cNvSpPr/>
            <p:nvPr/>
          </p:nvSpPr>
          <p:spPr>
            <a:xfrm>
              <a:off x="0" y="0"/>
              <a:ext cx="7049897" cy="203200"/>
            </a:xfrm>
            <a:custGeom>
              <a:avLst/>
              <a:gdLst/>
              <a:ahLst/>
              <a:cxnLst/>
              <a:rect l="l" t="t" r="r" b="b"/>
              <a:pathLst>
                <a:path w="7049897" h="203200">
                  <a:moveTo>
                    <a:pt x="0" y="101600"/>
                  </a:moveTo>
                  <a:cubicBezTo>
                    <a:pt x="0" y="45466"/>
                    <a:pt x="45466" y="0"/>
                    <a:pt x="101600" y="0"/>
                  </a:cubicBezTo>
                  <a:lnTo>
                    <a:pt x="6948297" y="0"/>
                  </a:lnTo>
                  <a:cubicBezTo>
                    <a:pt x="7004431" y="0"/>
                    <a:pt x="7049897" y="45466"/>
                    <a:pt x="7049897" y="101600"/>
                  </a:cubicBezTo>
                  <a:cubicBezTo>
                    <a:pt x="7049897" y="157734"/>
                    <a:pt x="7004431" y="203200"/>
                    <a:pt x="6948297" y="203200"/>
                  </a:cubicBezTo>
                  <a:lnTo>
                    <a:pt x="101600" y="203200"/>
                  </a:lnTo>
                  <a:cubicBezTo>
                    <a:pt x="45466" y="203200"/>
                    <a:pt x="0" y="157734"/>
                    <a:pt x="0" y="101600"/>
                  </a:cubicBezTo>
                  <a:close/>
                </a:path>
              </a:pathLst>
            </a:custGeom>
            <a:solidFill>
              <a:srgbClr val="F2B42D"/>
            </a:solidFill>
          </p:spPr>
        </p:sp>
      </p:grpSp>
      <p:grpSp>
        <p:nvGrpSpPr>
          <p:cNvPr id="12" name="Group 12"/>
          <p:cNvGrpSpPr/>
          <p:nvPr/>
        </p:nvGrpSpPr>
        <p:grpSpPr>
          <a:xfrm>
            <a:off x="3182615" y="2807196"/>
            <a:ext cx="808584" cy="808584"/>
            <a:chOff x="0" y="0"/>
            <a:chExt cx="1078112" cy="1078112"/>
          </a:xfrm>
        </p:grpSpPr>
        <p:sp>
          <p:nvSpPr>
            <p:cNvPr id="13" name="Freeform 13"/>
            <p:cNvSpPr/>
            <p:nvPr/>
          </p:nvSpPr>
          <p:spPr>
            <a:xfrm>
              <a:off x="0" y="0"/>
              <a:ext cx="1078103" cy="1078230"/>
            </a:xfrm>
            <a:custGeom>
              <a:avLst/>
              <a:gdLst/>
              <a:ahLst/>
              <a:cxnLst/>
              <a:rect l="l" t="t" r="r" b="b"/>
              <a:pathLst>
                <a:path w="1078103" h="1078230">
                  <a:moveTo>
                    <a:pt x="0" y="539115"/>
                  </a:moveTo>
                  <a:cubicBezTo>
                    <a:pt x="0" y="241300"/>
                    <a:pt x="241300" y="0"/>
                    <a:pt x="539115" y="0"/>
                  </a:cubicBezTo>
                  <a:cubicBezTo>
                    <a:pt x="836930" y="0"/>
                    <a:pt x="1078103" y="241300"/>
                    <a:pt x="1078103" y="539115"/>
                  </a:cubicBezTo>
                  <a:cubicBezTo>
                    <a:pt x="1078103" y="836930"/>
                    <a:pt x="836803" y="1078230"/>
                    <a:pt x="538988" y="1078230"/>
                  </a:cubicBezTo>
                  <a:cubicBezTo>
                    <a:pt x="241173" y="1078230"/>
                    <a:pt x="0" y="836803"/>
                    <a:pt x="0" y="539115"/>
                  </a:cubicBezTo>
                  <a:close/>
                </a:path>
              </a:pathLst>
            </a:custGeom>
            <a:solidFill>
              <a:srgbClr val="F2B42D"/>
            </a:solidFill>
          </p:spPr>
        </p:sp>
      </p:grpSp>
      <p:grpSp>
        <p:nvGrpSpPr>
          <p:cNvPr id="14" name="Group 14"/>
          <p:cNvGrpSpPr/>
          <p:nvPr/>
        </p:nvGrpSpPr>
        <p:grpSpPr>
          <a:xfrm>
            <a:off x="3425205" y="3009305"/>
            <a:ext cx="323404" cy="404217"/>
            <a:chOff x="0" y="0"/>
            <a:chExt cx="431205" cy="538957"/>
          </a:xfrm>
        </p:grpSpPr>
        <p:sp>
          <p:nvSpPr>
            <p:cNvPr id="15" name="Freeform 15" descr="preencoded.png"/>
            <p:cNvSpPr/>
            <p:nvPr/>
          </p:nvSpPr>
          <p:spPr>
            <a:xfrm>
              <a:off x="0" y="0"/>
              <a:ext cx="431165" cy="538988"/>
            </a:xfrm>
            <a:custGeom>
              <a:avLst/>
              <a:gdLst/>
              <a:ahLst/>
              <a:cxnLst/>
              <a:rect l="l" t="t" r="r" b="b"/>
              <a:pathLst>
                <a:path w="431165" h="538988">
                  <a:moveTo>
                    <a:pt x="0" y="0"/>
                  </a:moveTo>
                  <a:lnTo>
                    <a:pt x="431165" y="0"/>
                  </a:lnTo>
                  <a:lnTo>
                    <a:pt x="431165" y="538988"/>
                  </a:lnTo>
                  <a:lnTo>
                    <a:pt x="0" y="538988"/>
                  </a:lnTo>
                  <a:lnTo>
                    <a:pt x="0" y="0"/>
                  </a:lnTo>
                  <a:close/>
                </a:path>
              </a:pathLst>
            </a:custGeom>
            <a:blipFill>
              <a:blip r:embed="rId3"/>
              <a:stretch>
                <a:fillRect l="-590" r="-599" b="5"/>
              </a:stretch>
            </a:blipFill>
          </p:spPr>
        </p:sp>
      </p:grpSp>
      <p:sp>
        <p:nvSpPr>
          <p:cNvPr id="16" name="TextBox 16"/>
          <p:cNvSpPr txBox="1"/>
          <p:nvPr/>
        </p:nvSpPr>
        <p:spPr>
          <a:xfrm>
            <a:off x="1250900" y="3875634"/>
            <a:ext cx="3170784" cy="405854"/>
          </a:xfrm>
          <a:prstGeom prst="rect">
            <a:avLst/>
          </a:prstGeom>
        </p:spPr>
        <p:txBody>
          <a:bodyPr lIns="0" tIns="0" rIns="0" bIns="0" rtlCol="0" anchor="t">
            <a:spAutoFit/>
          </a:bodyPr>
          <a:lstStyle/>
          <a:p>
            <a:pPr algn="l">
              <a:lnSpc>
                <a:spcPts val="3062"/>
              </a:lnSpc>
            </a:pPr>
            <a:r>
              <a:rPr lang="en-US" sz="2437" b="1">
                <a:solidFill>
                  <a:srgbClr val="000000"/>
                </a:solidFill>
                <a:latin typeface="Nunito Bold"/>
                <a:ea typeface="Nunito Bold"/>
                <a:cs typeface="Nunito Bold"/>
                <a:sym typeface="Nunito Bold"/>
              </a:rPr>
              <a:t>Phishing Emails</a:t>
            </a:r>
          </a:p>
        </p:txBody>
      </p:sp>
      <p:sp>
        <p:nvSpPr>
          <p:cNvPr id="17" name="TextBox 17"/>
          <p:cNvSpPr txBox="1"/>
          <p:nvPr/>
        </p:nvSpPr>
        <p:spPr>
          <a:xfrm>
            <a:off x="1250900" y="4357390"/>
            <a:ext cx="4672161" cy="1379190"/>
          </a:xfrm>
          <a:prstGeom prst="rect">
            <a:avLst/>
          </a:prstGeom>
        </p:spPr>
        <p:txBody>
          <a:bodyPr lIns="0" tIns="0" rIns="0" bIns="0" rtlCol="0" anchor="t">
            <a:spAutoFit/>
          </a:bodyPr>
          <a:lstStyle/>
          <a:p>
            <a:pPr algn="l">
              <a:lnSpc>
                <a:spcPts val="3374"/>
              </a:lnSpc>
            </a:pPr>
            <a:r>
              <a:rPr lang="en-US" sz="2062">
                <a:solidFill>
                  <a:srgbClr val="000000"/>
                </a:solidFill>
                <a:latin typeface="PT Sans"/>
                <a:ea typeface="PT Sans"/>
                <a:cs typeface="PT Sans"/>
                <a:sym typeface="PT Sans"/>
              </a:rPr>
              <a:t>Aim to steal sensitive credentials like passwords and financial information by impersonating trusted entities.</a:t>
            </a:r>
          </a:p>
        </p:txBody>
      </p:sp>
      <p:grpSp>
        <p:nvGrpSpPr>
          <p:cNvPr id="18" name="Group 18"/>
          <p:cNvGrpSpPr/>
          <p:nvPr/>
        </p:nvGrpSpPr>
        <p:grpSpPr>
          <a:xfrm>
            <a:off x="6500217" y="3211414"/>
            <a:ext cx="5287416" cy="3263950"/>
            <a:chOff x="0" y="0"/>
            <a:chExt cx="7049888" cy="4351933"/>
          </a:xfrm>
        </p:grpSpPr>
        <p:sp>
          <p:nvSpPr>
            <p:cNvPr id="19" name="Freeform 19"/>
            <p:cNvSpPr/>
            <p:nvPr/>
          </p:nvSpPr>
          <p:spPr>
            <a:xfrm>
              <a:off x="0" y="0"/>
              <a:ext cx="7049897" cy="4351909"/>
            </a:xfrm>
            <a:custGeom>
              <a:avLst/>
              <a:gdLst/>
              <a:ahLst/>
              <a:cxnLst/>
              <a:rect l="l" t="t" r="r" b="b"/>
              <a:pathLst>
                <a:path w="7049897" h="4351909">
                  <a:moveTo>
                    <a:pt x="0" y="243840"/>
                  </a:moveTo>
                  <a:cubicBezTo>
                    <a:pt x="0" y="109220"/>
                    <a:pt x="109220" y="0"/>
                    <a:pt x="243840" y="0"/>
                  </a:cubicBezTo>
                  <a:lnTo>
                    <a:pt x="6806057" y="0"/>
                  </a:lnTo>
                  <a:cubicBezTo>
                    <a:pt x="6940676" y="0"/>
                    <a:pt x="7049897" y="109220"/>
                    <a:pt x="7049897" y="243840"/>
                  </a:cubicBezTo>
                  <a:lnTo>
                    <a:pt x="7049897" y="4108069"/>
                  </a:lnTo>
                  <a:cubicBezTo>
                    <a:pt x="7049897" y="4242689"/>
                    <a:pt x="6940676" y="4351909"/>
                    <a:pt x="6806057" y="4351909"/>
                  </a:cubicBezTo>
                  <a:lnTo>
                    <a:pt x="243840" y="4351909"/>
                  </a:lnTo>
                  <a:cubicBezTo>
                    <a:pt x="109220" y="4351909"/>
                    <a:pt x="0" y="4242689"/>
                    <a:pt x="0" y="4108069"/>
                  </a:cubicBezTo>
                  <a:close/>
                </a:path>
              </a:pathLst>
            </a:custGeom>
            <a:solidFill>
              <a:srgbClr val="F2F2F2">
                <a:alpha val="56078"/>
              </a:srgbClr>
            </a:solidFill>
          </p:spPr>
        </p:sp>
      </p:grpSp>
      <p:grpSp>
        <p:nvGrpSpPr>
          <p:cNvPr id="20" name="Group 20"/>
          <p:cNvGrpSpPr/>
          <p:nvPr/>
        </p:nvGrpSpPr>
        <p:grpSpPr>
          <a:xfrm>
            <a:off x="6500217" y="3173314"/>
            <a:ext cx="5287416" cy="152400"/>
            <a:chOff x="0" y="0"/>
            <a:chExt cx="7049888" cy="203200"/>
          </a:xfrm>
        </p:grpSpPr>
        <p:sp>
          <p:nvSpPr>
            <p:cNvPr id="21" name="Freeform 21"/>
            <p:cNvSpPr/>
            <p:nvPr/>
          </p:nvSpPr>
          <p:spPr>
            <a:xfrm>
              <a:off x="0" y="0"/>
              <a:ext cx="7049897" cy="203200"/>
            </a:xfrm>
            <a:custGeom>
              <a:avLst/>
              <a:gdLst/>
              <a:ahLst/>
              <a:cxnLst/>
              <a:rect l="l" t="t" r="r" b="b"/>
              <a:pathLst>
                <a:path w="7049897" h="203200">
                  <a:moveTo>
                    <a:pt x="0" y="101600"/>
                  </a:moveTo>
                  <a:cubicBezTo>
                    <a:pt x="0" y="45466"/>
                    <a:pt x="45466" y="0"/>
                    <a:pt x="101600" y="0"/>
                  </a:cubicBezTo>
                  <a:lnTo>
                    <a:pt x="6948297" y="0"/>
                  </a:lnTo>
                  <a:cubicBezTo>
                    <a:pt x="7004431" y="0"/>
                    <a:pt x="7049897" y="45466"/>
                    <a:pt x="7049897" y="101600"/>
                  </a:cubicBezTo>
                  <a:cubicBezTo>
                    <a:pt x="7049897" y="157734"/>
                    <a:pt x="7004431" y="203200"/>
                    <a:pt x="6948297" y="203200"/>
                  </a:cubicBezTo>
                  <a:lnTo>
                    <a:pt x="101600" y="203200"/>
                  </a:lnTo>
                  <a:cubicBezTo>
                    <a:pt x="45466" y="203200"/>
                    <a:pt x="0" y="157734"/>
                    <a:pt x="0" y="101600"/>
                  </a:cubicBezTo>
                  <a:close/>
                </a:path>
              </a:pathLst>
            </a:custGeom>
            <a:solidFill>
              <a:srgbClr val="D7425E"/>
            </a:solidFill>
          </p:spPr>
        </p:sp>
      </p:grpSp>
      <p:grpSp>
        <p:nvGrpSpPr>
          <p:cNvPr id="22" name="Group 22"/>
          <p:cNvGrpSpPr/>
          <p:nvPr/>
        </p:nvGrpSpPr>
        <p:grpSpPr>
          <a:xfrm>
            <a:off x="8739560" y="2807196"/>
            <a:ext cx="808584" cy="808584"/>
            <a:chOff x="0" y="0"/>
            <a:chExt cx="1078112" cy="1078112"/>
          </a:xfrm>
        </p:grpSpPr>
        <p:sp>
          <p:nvSpPr>
            <p:cNvPr id="23" name="Freeform 23"/>
            <p:cNvSpPr/>
            <p:nvPr/>
          </p:nvSpPr>
          <p:spPr>
            <a:xfrm>
              <a:off x="0" y="0"/>
              <a:ext cx="1078103" cy="1078230"/>
            </a:xfrm>
            <a:custGeom>
              <a:avLst/>
              <a:gdLst/>
              <a:ahLst/>
              <a:cxnLst/>
              <a:rect l="l" t="t" r="r" b="b"/>
              <a:pathLst>
                <a:path w="1078103" h="1078230">
                  <a:moveTo>
                    <a:pt x="0" y="539115"/>
                  </a:moveTo>
                  <a:cubicBezTo>
                    <a:pt x="0" y="241300"/>
                    <a:pt x="241300" y="0"/>
                    <a:pt x="539115" y="0"/>
                  </a:cubicBezTo>
                  <a:cubicBezTo>
                    <a:pt x="836930" y="0"/>
                    <a:pt x="1078103" y="241300"/>
                    <a:pt x="1078103" y="539115"/>
                  </a:cubicBezTo>
                  <a:cubicBezTo>
                    <a:pt x="1078103" y="836930"/>
                    <a:pt x="836803" y="1078230"/>
                    <a:pt x="538988" y="1078230"/>
                  </a:cubicBezTo>
                  <a:cubicBezTo>
                    <a:pt x="241173" y="1078230"/>
                    <a:pt x="0" y="836803"/>
                    <a:pt x="0" y="539115"/>
                  </a:cubicBezTo>
                  <a:close/>
                </a:path>
              </a:pathLst>
            </a:custGeom>
            <a:solidFill>
              <a:srgbClr val="F2B42D"/>
            </a:solidFill>
          </p:spPr>
        </p:sp>
      </p:grpSp>
      <p:grpSp>
        <p:nvGrpSpPr>
          <p:cNvPr id="24" name="Group 24"/>
          <p:cNvGrpSpPr/>
          <p:nvPr/>
        </p:nvGrpSpPr>
        <p:grpSpPr>
          <a:xfrm>
            <a:off x="8982150" y="3009305"/>
            <a:ext cx="323404" cy="404217"/>
            <a:chOff x="0" y="0"/>
            <a:chExt cx="431205" cy="538957"/>
          </a:xfrm>
        </p:grpSpPr>
        <p:sp>
          <p:nvSpPr>
            <p:cNvPr id="25" name="Freeform 25" descr="preencoded.png"/>
            <p:cNvSpPr/>
            <p:nvPr/>
          </p:nvSpPr>
          <p:spPr>
            <a:xfrm>
              <a:off x="0" y="0"/>
              <a:ext cx="431165" cy="538988"/>
            </a:xfrm>
            <a:custGeom>
              <a:avLst/>
              <a:gdLst/>
              <a:ahLst/>
              <a:cxnLst/>
              <a:rect l="l" t="t" r="r" b="b"/>
              <a:pathLst>
                <a:path w="431165" h="538988">
                  <a:moveTo>
                    <a:pt x="0" y="0"/>
                  </a:moveTo>
                  <a:lnTo>
                    <a:pt x="431165" y="0"/>
                  </a:lnTo>
                  <a:lnTo>
                    <a:pt x="431165" y="538988"/>
                  </a:lnTo>
                  <a:lnTo>
                    <a:pt x="0" y="538988"/>
                  </a:lnTo>
                  <a:lnTo>
                    <a:pt x="0" y="0"/>
                  </a:lnTo>
                  <a:close/>
                </a:path>
              </a:pathLst>
            </a:custGeom>
            <a:blipFill>
              <a:blip r:embed="rId4"/>
              <a:stretch>
                <a:fillRect l="-590" r="-599" b="5"/>
              </a:stretch>
            </a:blipFill>
          </p:spPr>
        </p:sp>
      </p:grpSp>
      <p:sp>
        <p:nvSpPr>
          <p:cNvPr id="26" name="TextBox 26"/>
          <p:cNvSpPr txBox="1"/>
          <p:nvPr/>
        </p:nvSpPr>
        <p:spPr>
          <a:xfrm>
            <a:off x="6807845" y="3875634"/>
            <a:ext cx="3170784" cy="405854"/>
          </a:xfrm>
          <a:prstGeom prst="rect">
            <a:avLst/>
          </a:prstGeom>
        </p:spPr>
        <p:txBody>
          <a:bodyPr lIns="0" tIns="0" rIns="0" bIns="0" rtlCol="0" anchor="t">
            <a:spAutoFit/>
          </a:bodyPr>
          <a:lstStyle/>
          <a:p>
            <a:pPr algn="l">
              <a:lnSpc>
                <a:spcPts val="3062"/>
              </a:lnSpc>
            </a:pPr>
            <a:r>
              <a:rPr lang="en-US" sz="2437" b="1">
                <a:solidFill>
                  <a:srgbClr val="000000"/>
                </a:solidFill>
                <a:latin typeface="Nunito Bold"/>
                <a:ea typeface="Nunito Bold"/>
                <a:cs typeface="Nunito Bold"/>
                <a:sym typeface="Nunito Bold"/>
              </a:rPr>
              <a:t>Malware Spam</a:t>
            </a:r>
          </a:p>
        </p:txBody>
      </p:sp>
      <p:sp>
        <p:nvSpPr>
          <p:cNvPr id="27" name="TextBox 27"/>
          <p:cNvSpPr txBox="1"/>
          <p:nvPr/>
        </p:nvSpPr>
        <p:spPr>
          <a:xfrm>
            <a:off x="6807845" y="4357390"/>
            <a:ext cx="4672161" cy="1379190"/>
          </a:xfrm>
          <a:prstGeom prst="rect">
            <a:avLst/>
          </a:prstGeom>
        </p:spPr>
        <p:txBody>
          <a:bodyPr lIns="0" tIns="0" rIns="0" bIns="0" rtlCol="0" anchor="t">
            <a:spAutoFit/>
          </a:bodyPr>
          <a:lstStyle/>
          <a:p>
            <a:pPr algn="l">
              <a:lnSpc>
                <a:spcPts val="3374"/>
              </a:lnSpc>
            </a:pPr>
            <a:r>
              <a:rPr lang="en-US" sz="2062">
                <a:solidFill>
                  <a:srgbClr val="000000"/>
                </a:solidFill>
                <a:latin typeface="PT Sans"/>
                <a:ea typeface="PT Sans"/>
                <a:cs typeface="PT Sans"/>
                <a:sym typeface="PT Sans"/>
              </a:rPr>
              <a:t>Distributes harmful software (viruses, ransomware, spyware) that can compromise systems and data.</a:t>
            </a:r>
          </a:p>
        </p:txBody>
      </p:sp>
      <p:grpSp>
        <p:nvGrpSpPr>
          <p:cNvPr id="28" name="Group 28"/>
          <p:cNvGrpSpPr/>
          <p:nvPr/>
        </p:nvGrpSpPr>
        <p:grpSpPr>
          <a:xfrm>
            <a:off x="12057161" y="3211414"/>
            <a:ext cx="5287566" cy="3263950"/>
            <a:chOff x="0" y="0"/>
            <a:chExt cx="7050088" cy="4351933"/>
          </a:xfrm>
        </p:grpSpPr>
        <p:sp>
          <p:nvSpPr>
            <p:cNvPr id="29" name="Freeform 29"/>
            <p:cNvSpPr/>
            <p:nvPr/>
          </p:nvSpPr>
          <p:spPr>
            <a:xfrm>
              <a:off x="0" y="0"/>
              <a:ext cx="7050151" cy="4351909"/>
            </a:xfrm>
            <a:custGeom>
              <a:avLst/>
              <a:gdLst/>
              <a:ahLst/>
              <a:cxnLst/>
              <a:rect l="l" t="t" r="r" b="b"/>
              <a:pathLst>
                <a:path w="7050151" h="4351909">
                  <a:moveTo>
                    <a:pt x="0" y="243840"/>
                  </a:moveTo>
                  <a:cubicBezTo>
                    <a:pt x="0" y="109220"/>
                    <a:pt x="109220" y="0"/>
                    <a:pt x="243840" y="0"/>
                  </a:cubicBezTo>
                  <a:lnTo>
                    <a:pt x="6806311" y="0"/>
                  </a:lnTo>
                  <a:cubicBezTo>
                    <a:pt x="6940931" y="0"/>
                    <a:pt x="7050151" y="109220"/>
                    <a:pt x="7050151" y="243840"/>
                  </a:cubicBezTo>
                  <a:lnTo>
                    <a:pt x="7050151" y="4108069"/>
                  </a:lnTo>
                  <a:cubicBezTo>
                    <a:pt x="7050151" y="4242689"/>
                    <a:pt x="6940931" y="4351909"/>
                    <a:pt x="6806311" y="4351909"/>
                  </a:cubicBezTo>
                  <a:lnTo>
                    <a:pt x="243840" y="4351909"/>
                  </a:lnTo>
                  <a:cubicBezTo>
                    <a:pt x="109220" y="4351909"/>
                    <a:pt x="0" y="4242689"/>
                    <a:pt x="0" y="4108069"/>
                  </a:cubicBezTo>
                  <a:close/>
                </a:path>
              </a:pathLst>
            </a:custGeom>
            <a:solidFill>
              <a:srgbClr val="F2F2F2">
                <a:alpha val="56078"/>
              </a:srgbClr>
            </a:solidFill>
          </p:spPr>
        </p:sp>
      </p:grpSp>
      <p:grpSp>
        <p:nvGrpSpPr>
          <p:cNvPr id="30" name="Group 30"/>
          <p:cNvGrpSpPr/>
          <p:nvPr/>
        </p:nvGrpSpPr>
        <p:grpSpPr>
          <a:xfrm>
            <a:off x="12057161" y="3173314"/>
            <a:ext cx="5287566" cy="152400"/>
            <a:chOff x="0" y="0"/>
            <a:chExt cx="7050088" cy="203200"/>
          </a:xfrm>
        </p:grpSpPr>
        <p:sp>
          <p:nvSpPr>
            <p:cNvPr id="31" name="Freeform 31"/>
            <p:cNvSpPr/>
            <p:nvPr/>
          </p:nvSpPr>
          <p:spPr>
            <a:xfrm>
              <a:off x="0" y="0"/>
              <a:ext cx="7050151" cy="203200"/>
            </a:xfrm>
            <a:custGeom>
              <a:avLst/>
              <a:gdLst/>
              <a:ahLst/>
              <a:cxnLst/>
              <a:rect l="l" t="t" r="r" b="b"/>
              <a:pathLst>
                <a:path w="7050151" h="203200">
                  <a:moveTo>
                    <a:pt x="0" y="101600"/>
                  </a:moveTo>
                  <a:cubicBezTo>
                    <a:pt x="0" y="45466"/>
                    <a:pt x="45466" y="0"/>
                    <a:pt x="101600" y="0"/>
                  </a:cubicBezTo>
                  <a:lnTo>
                    <a:pt x="6948551" y="0"/>
                  </a:lnTo>
                  <a:cubicBezTo>
                    <a:pt x="7004685" y="0"/>
                    <a:pt x="7050151" y="45466"/>
                    <a:pt x="7050151" y="101600"/>
                  </a:cubicBezTo>
                  <a:cubicBezTo>
                    <a:pt x="7050151" y="157734"/>
                    <a:pt x="7004685" y="203200"/>
                    <a:pt x="6948551" y="203200"/>
                  </a:cubicBezTo>
                  <a:lnTo>
                    <a:pt x="101600" y="203200"/>
                  </a:lnTo>
                  <a:cubicBezTo>
                    <a:pt x="45466" y="203200"/>
                    <a:pt x="0" y="157734"/>
                    <a:pt x="0" y="101600"/>
                  </a:cubicBezTo>
                  <a:close/>
                </a:path>
              </a:pathLst>
            </a:custGeom>
            <a:solidFill>
              <a:srgbClr val="DD785E"/>
            </a:solidFill>
          </p:spPr>
        </p:sp>
      </p:grpSp>
      <p:grpSp>
        <p:nvGrpSpPr>
          <p:cNvPr id="32" name="Group 32"/>
          <p:cNvGrpSpPr/>
          <p:nvPr/>
        </p:nvGrpSpPr>
        <p:grpSpPr>
          <a:xfrm>
            <a:off x="14296652" y="2807196"/>
            <a:ext cx="808584" cy="808584"/>
            <a:chOff x="0" y="0"/>
            <a:chExt cx="1078112" cy="1078112"/>
          </a:xfrm>
        </p:grpSpPr>
        <p:sp>
          <p:nvSpPr>
            <p:cNvPr id="33" name="Freeform 33"/>
            <p:cNvSpPr/>
            <p:nvPr/>
          </p:nvSpPr>
          <p:spPr>
            <a:xfrm>
              <a:off x="0" y="0"/>
              <a:ext cx="1078103" cy="1078230"/>
            </a:xfrm>
            <a:custGeom>
              <a:avLst/>
              <a:gdLst/>
              <a:ahLst/>
              <a:cxnLst/>
              <a:rect l="l" t="t" r="r" b="b"/>
              <a:pathLst>
                <a:path w="1078103" h="1078230">
                  <a:moveTo>
                    <a:pt x="0" y="539115"/>
                  </a:moveTo>
                  <a:cubicBezTo>
                    <a:pt x="0" y="241300"/>
                    <a:pt x="241300" y="0"/>
                    <a:pt x="539115" y="0"/>
                  </a:cubicBezTo>
                  <a:cubicBezTo>
                    <a:pt x="836930" y="0"/>
                    <a:pt x="1078103" y="241300"/>
                    <a:pt x="1078103" y="539115"/>
                  </a:cubicBezTo>
                  <a:cubicBezTo>
                    <a:pt x="1078103" y="836930"/>
                    <a:pt x="836803" y="1078230"/>
                    <a:pt x="538988" y="1078230"/>
                  </a:cubicBezTo>
                  <a:cubicBezTo>
                    <a:pt x="241173" y="1078230"/>
                    <a:pt x="0" y="836803"/>
                    <a:pt x="0" y="539115"/>
                  </a:cubicBezTo>
                  <a:close/>
                </a:path>
              </a:pathLst>
            </a:custGeom>
            <a:solidFill>
              <a:srgbClr val="F2B42D"/>
            </a:solidFill>
          </p:spPr>
        </p:sp>
      </p:grpSp>
      <p:grpSp>
        <p:nvGrpSpPr>
          <p:cNvPr id="34" name="Group 34"/>
          <p:cNvGrpSpPr/>
          <p:nvPr/>
        </p:nvGrpSpPr>
        <p:grpSpPr>
          <a:xfrm>
            <a:off x="14539242" y="3009305"/>
            <a:ext cx="323404" cy="404217"/>
            <a:chOff x="0" y="0"/>
            <a:chExt cx="431205" cy="538957"/>
          </a:xfrm>
        </p:grpSpPr>
        <p:sp>
          <p:nvSpPr>
            <p:cNvPr id="35" name="Freeform 35" descr="preencoded.png"/>
            <p:cNvSpPr/>
            <p:nvPr/>
          </p:nvSpPr>
          <p:spPr>
            <a:xfrm>
              <a:off x="0" y="0"/>
              <a:ext cx="431165" cy="538988"/>
            </a:xfrm>
            <a:custGeom>
              <a:avLst/>
              <a:gdLst/>
              <a:ahLst/>
              <a:cxnLst/>
              <a:rect l="l" t="t" r="r" b="b"/>
              <a:pathLst>
                <a:path w="431165" h="538988">
                  <a:moveTo>
                    <a:pt x="0" y="0"/>
                  </a:moveTo>
                  <a:lnTo>
                    <a:pt x="431165" y="0"/>
                  </a:lnTo>
                  <a:lnTo>
                    <a:pt x="431165" y="538988"/>
                  </a:lnTo>
                  <a:lnTo>
                    <a:pt x="0" y="538988"/>
                  </a:lnTo>
                  <a:lnTo>
                    <a:pt x="0" y="0"/>
                  </a:lnTo>
                  <a:close/>
                </a:path>
              </a:pathLst>
            </a:custGeom>
            <a:blipFill>
              <a:blip r:embed="rId5"/>
              <a:stretch>
                <a:fillRect l="-590" r="-599" b="5"/>
              </a:stretch>
            </a:blipFill>
          </p:spPr>
        </p:sp>
      </p:grpSp>
      <p:sp>
        <p:nvSpPr>
          <p:cNvPr id="36" name="TextBox 36"/>
          <p:cNvSpPr txBox="1"/>
          <p:nvPr/>
        </p:nvSpPr>
        <p:spPr>
          <a:xfrm>
            <a:off x="12364790" y="3875634"/>
            <a:ext cx="3170784" cy="405854"/>
          </a:xfrm>
          <a:prstGeom prst="rect">
            <a:avLst/>
          </a:prstGeom>
        </p:spPr>
        <p:txBody>
          <a:bodyPr lIns="0" tIns="0" rIns="0" bIns="0" rtlCol="0" anchor="t">
            <a:spAutoFit/>
          </a:bodyPr>
          <a:lstStyle/>
          <a:p>
            <a:pPr algn="l">
              <a:lnSpc>
                <a:spcPts val="3062"/>
              </a:lnSpc>
            </a:pPr>
            <a:r>
              <a:rPr lang="en-US" sz="2437" b="1">
                <a:solidFill>
                  <a:srgbClr val="000000"/>
                </a:solidFill>
                <a:latin typeface="Nunito Bold"/>
                <a:ea typeface="Nunito Bold"/>
                <a:cs typeface="Nunito Bold"/>
                <a:sym typeface="Nunito Bold"/>
              </a:rPr>
              <a:t>Scam Emails</a:t>
            </a:r>
          </a:p>
        </p:txBody>
      </p:sp>
      <p:sp>
        <p:nvSpPr>
          <p:cNvPr id="37" name="TextBox 37"/>
          <p:cNvSpPr txBox="1"/>
          <p:nvPr/>
        </p:nvSpPr>
        <p:spPr>
          <a:xfrm>
            <a:off x="12364790" y="4357390"/>
            <a:ext cx="4672310" cy="1810345"/>
          </a:xfrm>
          <a:prstGeom prst="rect">
            <a:avLst/>
          </a:prstGeom>
        </p:spPr>
        <p:txBody>
          <a:bodyPr lIns="0" tIns="0" rIns="0" bIns="0" rtlCol="0" anchor="t">
            <a:spAutoFit/>
          </a:bodyPr>
          <a:lstStyle/>
          <a:p>
            <a:pPr algn="l">
              <a:lnSpc>
                <a:spcPts val="3374"/>
              </a:lnSpc>
            </a:pPr>
            <a:r>
              <a:rPr lang="en-US" sz="2062">
                <a:solidFill>
                  <a:srgbClr val="000000"/>
                </a:solidFill>
                <a:latin typeface="PT Sans"/>
                <a:ea typeface="PT Sans"/>
                <a:cs typeface="PT Sans"/>
                <a:sym typeface="PT Sans"/>
              </a:rPr>
              <a:t>Attempt to defraud victims financially through various schemes, often promising large sums of money or urgent requests.</a:t>
            </a:r>
          </a:p>
        </p:txBody>
      </p:sp>
      <p:grpSp>
        <p:nvGrpSpPr>
          <p:cNvPr id="38" name="Group 38"/>
          <p:cNvGrpSpPr/>
          <p:nvPr/>
        </p:nvGrpSpPr>
        <p:grpSpPr>
          <a:xfrm>
            <a:off x="943272" y="7149108"/>
            <a:ext cx="8065889" cy="2401640"/>
            <a:chOff x="0" y="0"/>
            <a:chExt cx="10754518" cy="3202187"/>
          </a:xfrm>
        </p:grpSpPr>
        <p:sp>
          <p:nvSpPr>
            <p:cNvPr id="39" name="Freeform 39"/>
            <p:cNvSpPr/>
            <p:nvPr/>
          </p:nvSpPr>
          <p:spPr>
            <a:xfrm>
              <a:off x="0" y="0"/>
              <a:ext cx="10754487" cy="3202178"/>
            </a:xfrm>
            <a:custGeom>
              <a:avLst/>
              <a:gdLst/>
              <a:ahLst/>
              <a:cxnLst/>
              <a:rect l="l" t="t" r="r" b="b"/>
              <a:pathLst>
                <a:path w="10754487" h="3202178">
                  <a:moveTo>
                    <a:pt x="0" y="243840"/>
                  </a:moveTo>
                  <a:cubicBezTo>
                    <a:pt x="0" y="109220"/>
                    <a:pt x="109220" y="0"/>
                    <a:pt x="243840" y="0"/>
                  </a:cubicBezTo>
                  <a:lnTo>
                    <a:pt x="10510647" y="0"/>
                  </a:lnTo>
                  <a:cubicBezTo>
                    <a:pt x="10645267" y="0"/>
                    <a:pt x="10754487" y="109220"/>
                    <a:pt x="10754487" y="243840"/>
                  </a:cubicBezTo>
                  <a:lnTo>
                    <a:pt x="10754487" y="2958338"/>
                  </a:lnTo>
                  <a:cubicBezTo>
                    <a:pt x="10754487" y="3092958"/>
                    <a:pt x="10645267" y="3202178"/>
                    <a:pt x="10510647" y="3202178"/>
                  </a:cubicBezTo>
                  <a:lnTo>
                    <a:pt x="243840" y="3202178"/>
                  </a:lnTo>
                  <a:cubicBezTo>
                    <a:pt x="109220" y="3202178"/>
                    <a:pt x="0" y="3092958"/>
                    <a:pt x="0" y="2958338"/>
                  </a:cubicBezTo>
                  <a:close/>
                </a:path>
              </a:pathLst>
            </a:custGeom>
            <a:solidFill>
              <a:srgbClr val="F2F2F2">
                <a:alpha val="56078"/>
              </a:srgbClr>
            </a:solidFill>
          </p:spPr>
        </p:sp>
      </p:grpSp>
      <p:grpSp>
        <p:nvGrpSpPr>
          <p:cNvPr id="40" name="Group 40"/>
          <p:cNvGrpSpPr/>
          <p:nvPr/>
        </p:nvGrpSpPr>
        <p:grpSpPr>
          <a:xfrm>
            <a:off x="943272" y="7111007"/>
            <a:ext cx="8065889" cy="152400"/>
            <a:chOff x="0" y="0"/>
            <a:chExt cx="10754518" cy="203200"/>
          </a:xfrm>
        </p:grpSpPr>
        <p:sp>
          <p:nvSpPr>
            <p:cNvPr id="41" name="Freeform 41"/>
            <p:cNvSpPr/>
            <p:nvPr/>
          </p:nvSpPr>
          <p:spPr>
            <a:xfrm>
              <a:off x="0" y="0"/>
              <a:ext cx="10754487" cy="203200"/>
            </a:xfrm>
            <a:custGeom>
              <a:avLst/>
              <a:gdLst/>
              <a:ahLst/>
              <a:cxnLst/>
              <a:rect l="l" t="t" r="r" b="b"/>
              <a:pathLst>
                <a:path w="10754487" h="203200">
                  <a:moveTo>
                    <a:pt x="0" y="101600"/>
                  </a:moveTo>
                  <a:cubicBezTo>
                    <a:pt x="0" y="45466"/>
                    <a:pt x="45466" y="0"/>
                    <a:pt x="101600" y="0"/>
                  </a:cubicBezTo>
                  <a:lnTo>
                    <a:pt x="10652887" y="0"/>
                  </a:lnTo>
                  <a:cubicBezTo>
                    <a:pt x="10709021" y="0"/>
                    <a:pt x="10754487" y="45466"/>
                    <a:pt x="10754487" y="101600"/>
                  </a:cubicBezTo>
                  <a:cubicBezTo>
                    <a:pt x="10754487" y="157734"/>
                    <a:pt x="10709021" y="203200"/>
                    <a:pt x="10652887" y="203200"/>
                  </a:cubicBezTo>
                  <a:lnTo>
                    <a:pt x="101600" y="203200"/>
                  </a:lnTo>
                  <a:cubicBezTo>
                    <a:pt x="45466" y="203200"/>
                    <a:pt x="0" y="157734"/>
                    <a:pt x="0" y="101600"/>
                  </a:cubicBezTo>
                  <a:close/>
                </a:path>
              </a:pathLst>
            </a:custGeom>
            <a:solidFill>
              <a:srgbClr val="48A8E2"/>
            </a:solidFill>
          </p:spPr>
        </p:sp>
      </p:grpSp>
      <p:grpSp>
        <p:nvGrpSpPr>
          <p:cNvPr id="42" name="Group 42"/>
          <p:cNvGrpSpPr/>
          <p:nvPr/>
        </p:nvGrpSpPr>
        <p:grpSpPr>
          <a:xfrm>
            <a:off x="4571925" y="6744891"/>
            <a:ext cx="808584" cy="808584"/>
            <a:chOff x="0" y="0"/>
            <a:chExt cx="1078112" cy="1078112"/>
          </a:xfrm>
        </p:grpSpPr>
        <p:sp>
          <p:nvSpPr>
            <p:cNvPr id="43" name="Freeform 43"/>
            <p:cNvSpPr/>
            <p:nvPr/>
          </p:nvSpPr>
          <p:spPr>
            <a:xfrm>
              <a:off x="0" y="0"/>
              <a:ext cx="1078103" cy="1078230"/>
            </a:xfrm>
            <a:custGeom>
              <a:avLst/>
              <a:gdLst/>
              <a:ahLst/>
              <a:cxnLst/>
              <a:rect l="l" t="t" r="r" b="b"/>
              <a:pathLst>
                <a:path w="1078103" h="1078230">
                  <a:moveTo>
                    <a:pt x="0" y="539115"/>
                  </a:moveTo>
                  <a:cubicBezTo>
                    <a:pt x="0" y="241300"/>
                    <a:pt x="241300" y="0"/>
                    <a:pt x="539115" y="0"/>
                  </a:cubicBezTo>
                  <a:cubicBezTo>
                    <a:pt x="836930" y="0"/>
                    <a:pt x="1078103" y="241300"/>
                    <a:pt x="1078103" y="539115"/>
                  </a:cubicBezTo>
                  <a:cubicBezTo>
                    <a:pt x="1078103" y="836930"/>
                    <a:pt x="836803" y="1078230"/>
                    <a:pt x="538988" y="1078230"/>
                  </a:cubicBezTo>
                  <a:cubicBezTo>
                    <a:pt x="241173" y="1078230"/>
                    <a:pt x="0" y="836803"/>
                    <a:pt x="0" y="539115"/>
                  </a:cubicBezTo>
                  <a:close/>
                </a:path>
              </a:pathLst>
            </a:custGeom>
            <a:solidFill>
              <a:srgbClr val="F2B42D"/>
            </a:solidFill>
          </p:spPr>
        </p:sp>
      </p:grpSp>
      <p:grpSp>
        <p:nvGrpSpPr>
          <p:cNvPr id="44" name="Group 44"/>
          <p:cNvGrpSpPr/>
          <p:nvPr/>
        </p:nvGrpSpPr>
        <p:grpSpPr>
          <a:xfrm>
            <a:off x="4814515" y="6946999"/>
            <a:ext cx="323404" cy="404217"/>
            <a:chOff x="0" y="0"/>
            <a:chExt cx="431205" cy="538957"/>
          </a:xfrm>
        </p:grpSpPr>
        <p:sp>
          <p:nvSpPr>
            <p:cNvPr id="45" name="Freeform 45" descr="preencoded.png"/>
            <p:cNvSpPr/>
            <p:nvPr/>
          </p:nvSpPr>
          <p:spPr>
            <a:xfrm>
              <a:off x="0" y="0"/>
              <a:ext cx="431165" cy="538988"/>
            </a:xfrm>
            <a:custGeom>
              <a:avLst/>
              <a:gdLst/>
              <a:ahLst/>
              <a:cxnLst/>
              <a:rect l="l" t="t" r="r" b="b"/>
              <a:pathLst>
                <a:path w="431165" h="538988">
                  <a:moveTo>
                    <a:pt x="0" y="0"/>
                  </a:moveTo>
                  <a:lnTo>
                    <a:pt x="431165" y="0"/>
                  </a:lnTo>
                  <a:lnTo>
                    <a:pt x="431165" y="538988"/>
                  </a:lnTo>
                  <a:lnTo>
                    <a:pt x="0" y="538988"/>
                  </a:lnTo>
                  <a:lnTo>
                    <a:pt x="0" y="0"/>
                  </a:lnTo>
                  <a:close/>
                </a:path>
              </a:pathLst>
            </a:custGeom>
            <a:blipFill>
              <a:blip r:embed="rId6"/>
              <a:stretch>
                <a:fillRect l="-590" r="-599" b="5"/>
              </a:stretch>
            </a:blipFill>
          </p:spPr>
        </p:sp>
      </p:grpSp>
      <p:sp>
        <p:nvSpPr>
          <p:cNvPr id="46" name="TextBox 46"/>
          <p:cNvSpPr txBox="1"/>
          <p:nvPr/>
        </p:nvSpPr>
        <p:spPr>
          <a:xfrm>
            <a:off x="1250900" y="7813327"/>
            <a:ext cx="3377059" cy="405854"/>
          </a:xfrm>
          <a:prstGeom prst="rect">
            <a:avLst/>
          </a:prstGeom>
        </p:spPr>
        <p:txBody>
          <a:bodyPr lIns="0" tIns="0" rIns="0" bIns="0" rtlCol="0" anchor="t">
            <a:spAutoFit/>
          </a:bodyPr>
          <a:lstStyle/>
          <a:p>
            <a:pPr algn="l">
              <a:lnSpc>
                <a:spcPts val="3062"/>
              </a:lnSpc>
            </a:pPr>
            <a:r>
              <a:rPr lang="en-US" sz="2437" b="1">
                <a:solidFill>
                  <a:srgbClr val="000000"/>
                </a:solidFill>
                <a:latin typeface="Nunito Bold"/>
                <a:ea typeface="Nunito Bold"/>
                <a:cs typeface="Nunito Bold"/>
                <a:sym typeface="Nunito Bold"/>
              </a:rPr>
              <a:t>Unsolicited Advertising</a:t>
            </a:r>
          </a:p>
        </p:txBody>
      </p:sp>
      <p:sp>
        <p:nvSpPr>
          <p:cNvPr id="47" name="TextBox 47"/>
          <p:cNvSpPr txBox="1"/>
          <p:nvPr/>
        </p:nvSpPr>
        <p:spPr>
          <a:xfrm>
            <a:off x="1250900" y="8295085"/>
            <a:ext cx="7450634" cy="948035"/>
          </a:xfrm>
          <a:prstGeom prst="rect">
            <a:avLst/>
          </a:prstGeom>
        </p:spPr>
        <p:txBody>
          <a:bodyPr lIns="0" tIns="0" rIns="0" bIns="0" rtlCol="0" anchor="t">
            <a:spAutoFit/>
          </a:bodyPr>
          <a:lstStyle/>
          <a:p>
            <a:pPr algn="l">
              <a:lnSpc>
                <a:spcPts val="3374"/>
              </a:lnSpc>
            </a:pPr>
            <a:r>
              <a:rPr lang="en-US" sz="2062">
                <a:solidFill>
                  <a:srgbClr val="000000"/>
                </a:solidFill>
                <a:latin typeface="PT Sans"/>
                <a:ea typeface="PT Sans"/>
                <a:cs typeface="PT Sans"/>
                <a:sym typeface="PT Sans"/>
              </a:rPr>
              <a:t>Promotional content for products or services that the recipient did not request, often overwhelming inboxes.</a:t>
            </a:r>
          </a:p>
        </p:txBody>
      </p:sp>
      <p:grpSp>
        <p:nvGrpSpPr>
          <p:cNvPr id="48" name="Group 48"/>
          <p:cNvGrpSpPr/>
          <p:nvPr/>
        </p:nvGrpSpPr>
        <p:grpSpPr>
          <a:xfrm>
            <a:off x="9278690" y="7149108"/>
            <a:ext cx="8066037" cy="2401640"/>
            <a:chOff x="0" y="0"/>
            <a:chExt cx="10754717" cy="3202187"/>
          </a:xfrm>
        </p:grpSpPr>
        <p:sp>
          <p:nvSpPr>
            <p:cNvPr id="49" name="Freeform 49"/>
            <p:cNvSpPr/>
            <p:nvPr/>
          </p:nvSpPr>
          <p:spPr>
            <a:xfrm>
              <a:off x="0" y="0"/>
              <a:ext cx="10754741" cy="3202178"/>
            </a:xfrm>
            <a:custGeom>
              <a:avLst/>
              <a:gdLst/>
              <a:ahLst/>
              <a:cxnLst/>
              <a:rect l="l" t="t" r="r" b="b"/>
              <a:pathLst>
                <a:path w="10754741" h="3202178">
                  <a:moveTo>
                    <a:pt x="0" y="243840"/>
                  </a:moveTo>
                  <a:cubicBezTo>
                    <a:pt x="0" y="109220"/>
                    <a:pt x="109220" y="0"/>
                    <a:pt x="243840" y="0"/>
                  </a:cubicBezTo>
                  <a:lnTo>
                    <a:pt x="10510901" y="0"/>
                  </a:lnTo>
                  <a:cubicBezTo>
                    <a:pt x="10645521" y="0"/>
                    <a:pt x="10754741" y="109220"/>
                    <a:pt x="10754741" y="243840"/>
                  </a:cubicBezTo>
                  <a:lnTo>
                    <a:pt x="10754741" y="2958338"/>
                  </a:lnTo>
                  <a:cubicBezTo>
                    <a:pt x="10754741" y="3092958"/>
                    <a:pt x="10645521" y="3202178"/>
                    <a:pt x="10510901" y="3202178"/>
                  </a:cubicBezTo>
                  <a:lnTo>
                    <a:pt x="243840" y="3202178"/>
                  </a:lnTo>
                  <a:cubicBezTo>
                    <a:pt x="109220" y="3202178"/>
                    <a:pt x="0" y="3092958"/>
                    <a:pt x="0" y="2958338"/>
                  </a:cubicBezTo>
                  <a:close/>
                </a:path>
              </a:pathLst>
            </a:custGeom>
            <a:solidFill>
              <a:srgbClr val="F2F2F2">
                <a:alpha val="56078"/>
              </a:srgbClr>
            </a:solidFill>
          </p:spPr>
        </p:sp>
      </p:grpSp>
      <p:grpSp>
        <p:nvGrpSpPr>
          <p:cNvPr id="50" name="Group 50"/>
          <p:cNvGrpSpPr/>
          <p:nvPr/>
        </p:nvGrpSpPr>
        <p:grpSpPr>
          <a:xfrm>
            <a:off x="9278690" y="7111007"/>
            <a:ext cx="8066037" cy="152400"/>
            <a:chOff x="0" y="0"/>
            <a:chExt cx="10754717" cy="203200"/>
          </a:xfrm>
        </p:grpSpPr>
        <p:sp>
          <p:nvSpPr>
            <p:cNvPr id="51" name="Freeform 51"/>
            <p:cNvSpPr/>
            <p:nvPr/>
          </p:nvSpPr>
          <p:spPr>
            <a:xfrm>
              <a:off x="0" y="0"/>
              <a:ext cx="10754741" cy="203200"/>
            </a:xfrm>
            <a:custGeom>
              <a:avLst/>
              <a:gdLst/>
              <a:ahLst/>
              <a:cxnLst/>
              <a:rect l="l" t="t" r="r" b="b"/>
              <a:pathLst>
                <a:path w="10754741" h="203200">
                  <a:moveTo>
                    <a:pt x="0" y="101600"/>
                  </a:moveTo>
                  <a:cubicBezTo>
                    <a:pt x="0" y="45466"/>
                    <a:pt x="45466" y="0"/>
                    <a:pt x="101600" y="0"/>
                  </a:cubicBezTo>
                  <a:lnTo>
                    <a:pt x="10653141" y="0"/>
                  </a:lnTo>
                  <a:cubicBezTo>
                    <a:pt x="10709275" y="0"/>
                    <a:pt x="10754741" y="45466"/>
                    <a:pt x="10754741" y="101600"/>
                  </a:cubicBezTo>
                  <a:cubicBezTo>
                    <a:pt x="10754741" y="157734"/>
                    <a:pt x="10709275" y="203200"/>
                    <a:pt x="10653141" y="203200"/>
                  </a:cubicBezTo>
                  <a:lnTo>
                    <a:pt x="101600" y="203200"/>
                  </a:lnTo>
                  <a:cubicBezTo>
                    <a:pt x="45466" y="203200"/>
                    <a:pt x="0" y="157734"/>
                    <a:pt x="0" y="101600"/>
                  </a:cubicBezTo>
                  <a:close/>
                </a:path>
              </a:pathLst>
            </a:custGeom>
            <a:solidFill>
              <a:srgbClr val="59ABA9"/>
            </a:solidFill>
          </p:spPr>
        </p:sp>
      </p:grpSp>
      <p:grpSp>
        <p:nvGrpSpPr>
          <p:cNvPr id="52" name="Group 52"/>
          <p:cNvGrpSpPr/>
          <p:nvPr/>
        </p:nvGrpSpPr>
        <p:grpSpPr>
          <a:xfrm>
            <a:off x="12907342" y="6744891"/>
            <a:ext cx="808584" cy="808584"/>
            <a:chOff x="0" y="0"/>
            <a:chExt cx="1078112" cy="1078112"/>
          </a:xfrm>
        </p:grpSpPr>
        <p:sp>
          <p:nvSpPr>
            <p:cNvPr id="53" name="Freeform 53"/>
            <p:cNvSpPr/>
            <p:nvPr/>
          </p:nvSpPr>
          <p:spPr>
            <a:xfrm>
              <a:off x="0" y="0"/>
              <a:ext cx="1078103" cy="1078230"/>
            </a:xfrm>
            <a:custGeom>
              <a:avLst/>
              <a:gdLst/>
              <a:ahLst/>
              <a:cxnLst/>
              <a:rect l="l" t="t" r="r" b="b"/>
              <a:pathLst>
                <a:path w="1078103" h="1078230">
                  <a:moveTo>
                    <a:pt x="0" y="539115"/>
                  </a:moveTo>
                  <a:cubicBezTo>
                    <a:pt x="0" y="241300"/>
                    <a:pt x="241300" y="0"/>
                    <a:pt x="539115" y="0"/>
                  </a:cubicBezTo>
                  <a:cubicBezTo>
                    <a:pt x="836930" y="0"/>
                    <a:pt x="1078103" y="241300"/>
                    <a:pt x="1078103" y="539115"/>
                  </a:cubicBezTo>
                  <a:cubicBezTo>
                    <a:pt x="1078103" y="836930"/>
                    <a:pt x="836803" y="1078230"/>
                    <a:pt x="538988" y="1078230"/>
                  </a:cubicBezTo>
                  <a:cubicBezTo>
                    <a:pt x="241173" y="1078230"/>
                    <a:pt x="0" y="836803"/>
                    <a:pt x="0" y="539115"/>
                  </a:cubicBezTo>
                  <a:close/>
                </a:path>
              </a:pathLst>
            </a:custGeom>
            <a:solidFill>
              <a:srgbClr val="F2B42D"/>
            </a:solidFill>
          </p:spPr>
        </p:sp>
      </p:grpSp>
      <p:grpSp>
        <p:nvGrpSpPr>
          <p:cNvPr id="54" name="Group 54"/>
          <p:cNvGrpSpPr/>
          <p:nvPr/>
        </p:nvGrpSpPr>
        <p:grpSpPr>
          <a:xfrm>
            <a:off x="13149932" y="6946999"/>
            <a:ext cx="323404" cy="404217"/>
            <a:chOff x="0" y="0"/>
            <a:chExt cx="431205" cy="538957"/>
          </a:xfrm>
        </p:grpSpPr>
        <p:sp>
          <p:nvSpPr>
            <p:cNvPr id="55" name="Freeform 55" descr="preencoded.png"/>
            <p:cNvSpPr/>
            <p:nvPr/>
          </p:nvSpPr>
          <p:spPr>
            <a:xfrm>
              <a:off x="0" y="0"/>
              <a:ext cx="431165" cy="538988"/>
            </a:xfrm>
            <a:custGeom>
              <a:avLst/>
              <a:gdLst/>
              <a:ahLst/>
              <a:cxnLst/>
              <a:rect l="l" t="t" r="r" b="b"/>
              <a:pathLst>
                <a:path w="431165" h="538988">
                  <a:moveTo>
                    <a:pt x="0" y="0"/>
                  </a:moveTo>
                  <a:lnTo>
                    <a:pt x="431165" y="0"/>
                  </a:lnTo>
                  <a:lnTo>
                    <a:pt x="431165" y="538988"/>
                  </a:lnTo>
                  <a:lnTo>
                    <a:pt x="0" y="538988"/>
                  </a:lnTo>
                  <a:lnTo>
                    <a:pt x="0" y="0"/>
                  </a:lnTo>
                  <a:close/>
                </a:path>
              </a:pathLst>
            </a:custGeom>
            <a:blipFill>
              <a:blip r:embed="rId7"/>
              <a:stretch>
                <a:fillRect l="-590" r="-599" b="5"/>
              </a:stretch>
            </a:blipFill>
          </p:spPr>
        </p:sp>
      </p:grpSp>
      <p:sp>
        <p:nvSpPr>
          <p:cNvPr id="56" name="TextBox 56"/>
          <p:cNvSpPr txBox="1"/>
          <p:nvPr/>
        </p:nvSpPr>
        <p:spPr>
          <a:xfrm>
            <a:off x="9586318" y="7813327"/>
            <a:ext cx="3170784" cy="405854"/>
          </a:xfrm>
          <a:prstGeom prst="rect">
            <a:avLst/>
          </a:prstGeom>
        </p:spPr>
        <p:txBody>
          <a:bodyPr lIns="0" tIns="0" rIns="0" bIns="0" rtlCol="0" anchor="t">
            <a:spAutoFit/>
          </a:bodyPr>
          <a:lstStyle/>
          <a:p>
            <a:pPr algn="l">
              <a:lnSpc>
                <a:spcPts val="3062"/>
              </a:lnSpc>
            </a:pPr>
            <a:r>
              <a:rPr lang="en-US" sz="2437" b="1">
                <a:solidFill>
                  <a:srgbClr val="000000"/>
                </a:solidFill>
                <a:latin typeface="Nunito Bold"/>
                <a:ea typeface="Nunito Bold"/>
                <a:cs typeface="Nunito Bold"/>
                <a:sym typeface="Nunito Bold"/>
              </a:rPr>
              <a:t>Adult Content</a:t>
            </a:r>
          </a:p>
        </p:txBody>
      </p:sp>
      <p:sp>
        <p:nvSpPr>
          <p:cNvPr id="57" name="TextBox 57"/>
          <p:cNvSpPr txBox="1"/>
          <p:nvPr/>
        </p:nvSpPr>
        <p:spPr>
          <a:xfrm>
            <a:off x="9586318" y="8295085"/>
            <a:ext cx="7450782" cy="948035"/>
          </a:xfrm>
          <a:prstGeom prst="rect">
            <a:avLst/>
          </a:prstGeom>
        </p:spPr>
        <p:txBody>
          <a:bodyPr lIns="0" tIns="0" rIns="0" bIns="0" rtlCol="0" anchor="t">
            <a:spAutoFit/>
          </a:bodyPr>
          <a:lstStyle/>
          <a:p>
            <a:pPr algn="l">
              <a:lnSpc>
                <a:spcPts val="3374"/>
              </a:lnSpc>
            </a:pPr>
            <a:r>
              <a:rPr lang="en-US" sz="2062">
                <a:solidFill>
                  <a:srgbClr val="000000"/>
                </a:solidFill>
                <a:latin typeface="PT Sans"/>
                <a:ea typeface="PT Sans"/>
                <a:cs typeface="PT Sans"/>
                <a:sym typeface="PT Sans"/>
              </a:rPr>
              <a:t>Unwanted messages containing explicit or inappropriate material, often linked to scams or malware.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sp>
      </p:grpSp>
      <p:sp>
        <p:nvSpPr>
          <p:cNvPr id="6" name="TextBox 6"/>
          <p:cNvSpPr txBox="1"/>
          <p:nvPr/>
        </p:nvSpPr>
        <p:spPr>
          <a:xfrm>
            <a:off x="702469" y="532805"/>
            <a:ext cx="9355039" cy="609302"/>
          </a:xfrm>
          <a:prstGeom prst="rect">
            <a:avLst/>
          </a:prstGeom>
        </p:spPr>
        <p:txBody>
          <a:bodyPr lIns="0" tIns="0" rIns="0" bIns="0" rtlCol="0" anchor="t">
            <a:spAutoFit/>
          </a:bodyPr>
          <a:lstStyle/>
          <a:p>
            <a:pPr algn="l">
              <a:lnSpc>
                <a:spcPts val="4625"/>
              </a:lnSpc>
            </a:pPr>
            <a:r>
              <a:rPr lang="en-US" sz="3687" b="1">
                <a:solidFill>
                  <a:srgbClr val="FFFFFF"/>
                </a:solidFill>
                <a:latin typeface="Nunito Bold"/>
                <a:ea typeface="Nunito Bold"/>
                <a:cs typeface="Nunito Bold"/>
                <a:sym typeface="Nunito Bold"/>
              </a:rPr>
              <a:t>The Core Principle: How Spam Filters Work</a:t>
            </a:r>
          </a:p>
        </p:txBody>
      </p:sp>
      <p:sp>
        <p:nvSpPr>
          <p:cNvPr id="7" name="TextBox 7"/>
          <p:cNvSpPr txBox="1"/>
          <p:nvPr/>
        </p:nvSpPr>
        <p:spPr>
          <a:xfrm>
            <a:off x="702469" y="1486346"/>
            <a:ext cx="16883062" cy="699492"/>
          </a:xfrm>
          <a:prstGeom prst="rect">
            <a:avLst/>
          </a:prstGeom>
        </p:spPr>
        <p:txBody>
          <a:bodyPr lIns="0" tIns="0" rIns="0" bIns="0" rtlCol="0" anchor="t">
            <a:spAutoFit/>
          </a:bodyPr>
          <a:lstStyle/>
          <a:p>
            <a:pPr algn="l">
              <a:lnSpc>
                <a:spcPts val="2499"/>
              </a:lnSpc>
            </a:pPr>
            <a:r>
              <a:rPr lang="en-US" sz="1562">
                <a:solidFill>
                  <a:srgbClr val="FFFFFF"/>
                </a:solidFill>
                <a:latin typeface="PT Sans"/>
                <a:ea typeface="PT Sans"/>
                <a:cs typeface="PT Sans"/>
                <a:sym typeface="PT Sans"/>
              </a:rPr>
              <a:t>The core principle involves analyzing various features of an incoming message to calculate a "</a:t>
            </a:r>
            <a:r>
              <a:rPr lang="en-US" sz="1562" b="1">
                <a:solidFill>
                  <a:srgbClr val="FFFFFF"/>
                </a:solidFill>
                <a:latin typeface="PT Sans Bold"/>
                <a:ea typeface="PT Sans Bold"/>
                <a:cs typeface="PT Sans Bold"/>
                <a:sym typeface="PT Sans Bold"/>
              </a:rPr>
              <a:t>spam score</a:t>
            </a:r>
            <a:r>
              <a:rPr lang="en-US" sz="1562">
                <a:solidFill>
                  <a:srgbClr val="FFFFFF"/>
                </a:solidFill>
                <a:latin typeface="PT Sans"/>
                <a:ea typeface="PT Sans"/>
                <a:cs typeface="PT Sans"/>
                <a:sym typeface="PT Sans"/>
              </a:rPr>
              <a:t>." If this score surpasses a predefined threshold, the system flags the message as spam and quarantines it. This process is adaptive, constantly learning from new data and user feedback to improve its accuracy.</a:t>
            </a:r>
          </a:p>
        </p:txBody>
      </p:sp>
      <p:grpSp>
        <p:nvGrpSpPr>
          <p:cNvPr id="8" name="Group 8"/>
          <p:cNvGrpSpPr/>
          <p:nvPr/>
        </p:nvGrpSpPr>
        <p:grpSpPr>
          <a:xfrm>
            <a:off x="1349722" y="2411611"/>
            <a:ext cx="15588555" cy="8092380"/>
            <a:chOff x="0" y="0"/>
            <a:chExt cx="20784740" cy="10789840"/>
          </a:xfrm>
        </p:grpSpPr>
        <p:sp>
          <p:nvSpPr>
            <p:cNvPr id="9" name="Freeform 9" descr="preencoded.png"/>
            <p:cNvSpPr/>
            <p:nvPr/>
          </p:nvSpPr>
          <p:spPr>
            <a:xfrm>
              <a:off x="0" y="0"/>
              <a:ext cx="20784693" cy="10789793"/>
            </a:xfrm>
            <a:custGeom>
              <a:avLst/>
              <a:gdLst/>
              <a:ahLst/>
              <a:cxnLst/>
              <a:rect l="l" t="t" r="r" b="b"/>
              <a:pathLst>
                <a:path w="20784693" h="10789793">
                  <a:moveTo>
                    <a:pt x="0" y="0"/>
                  </a:moveTo>
                  <a:lnTo>
                    <a:pt x="20784693" y="0"/>
                  </a:lnTo>
                  <a:lnTo>
                    <a:pt x="20784693" y="10789793"/>
                  </a:lnTo>
                  <a:lnTo>
                    <a:pt x="0" y="10789793"/>
                  </a:lnTo>
                  <a:lnTo>
                    <a:pt x="0" y="0"/>
                  </a:lnTo>
                  <a:close/>
                </a:path>
              </a:pathLst>
            </a:custGeom>
            <a:blipFill>
              <a:blip r:embed="rId3"/>
              <a:stretch>
                <a:fillRect t="-11" b="-11"/>
              </a:stretch>
            </a:blipFill>
          </p:spPr>
        </p:sp>
      </p:grpSp>
      <p:sp>
        <p:nvSpPr>
          <p:cNvPr id="10" name="TextBox 10"/>
          <p:cNvSpPr txBox="1"/>
          <p:nvPr/>
        </p:nvSpPr>
        <p:spPr>
          <a:xfrm>
            <a:off x="8948048" y="8829641"/>
            <a:ext cx="3574922" cy="456126"/>
          </a:xfrm>
          <a:prstGeom prst="rect">
            <a:avLst/>
          </a:prstGeom>
        </p:spPr>
        <p:txBody>
          <a:bodyPr lIns="0" tIns="0" rIns="0" bIns="0" rtlCol="0" anchor="t">
            <a:spAutoFit/>
          </a:bodyPr>
          <a:lstStyle/>
          <a:p>
            <a:pPr algn="l">
              <a:lnSpc>
                <a:spcPts val="1937"/>
              </a:lnSpc>
            </a:pPr>
            <a:r>
              <a:rPr lang="en-US" sz="1562" b="1">
                <a:solidFill>
                  <a:srgbClr val="FFFFFF"/>
                </a:solidFill>
                <a:latin typeface="Nunito Bold"/>
                <a:ea typeface="Nunito Bold"/>
                <a:cs typeface="Nunito Bold"/>
                <a:sym typeface="Nunito Bold"/>
              </a:rPr>
              <a:t>Flag as Spam</a:t>
            </a:r>
          </a:p>
        </p:txBody>
      </p:sp>
      <p:sp>
        <p:nvSpPr>
          <p:cNvPr id="11" name="TextBox 11"/>
          <p:cNvSpPr txBox="1"/>
          <p:nvPr/>
        </p:nvSpPr>
        <p:spPr>
          <a:xfrm>
            <a:off x="8948048" y="9411304"/>
            <a:ext cx="6938811" cy="389386"/>
          </a:xfrm>
          <a:prstGeom prst="rect">
            <a:avLst/>
          </a:prstGeom>
        </p:spPr>
        <p:txBody>
          <a:bodyPr lIns="0" tIns="0" rIns="0" bIns="0" rtlCol="0" anchor="t">
            <a:spAutoFit/>
          </a:bodyPr>
          <a:lstStyle/>
          <a:p>
            <a:pPr algn="l">
              <a:lnSpc>
                <a:spcPts val="1687"/>
              </a:lnSpc>
            </a:pPr>
            <a:r>
              <a:rPr lang="en-US" sz="1312">
                <a:solidFill>
                  <a:srgbClr val="FFFFFF"/>
                </a:solidFill>
                <a:latin typeface="PT Sans"/>
                <a:ea typeface="PT Sans"/>
                <a:cs typeface="PT Sans"/>
                <a:sym typeface="PT Sans"/>
              </a:rPr>
              <a:t>Quarantine and review</a:t>
            </a:r>
          </a:p>
        </p:txBody>
      </p:sp>
      <p:grpSp>
        <p:nvGrpSpPr>
          <p:cNvPr id="12" name="Group 12"/>
          <p:cNvGrpSpPr/>
          <p:nvPr/>
        </p:nvGrpSpPr>
        <p:grpSpPr>
          <a:xfrm>
            <a:off x="5009355" y="8484100"/>
            <a:ext cx="759724" cy="759724"/>
            <a:chOff x="0" y="0"/>
            <a:chExt cx="1012965" cy="1012965"/>
          </a:xfrm>
        </p:grpSpPr>
        <p:sp>
          <p:nvSpPr>
            <p:cNvPr id="13" name="Freeform 13" descr="preencoded.png"/>
            <p:cNvSpPr/>
            <p:nvPr/>
          </p:nvSpPr>
          <p:spPr>
            <a:xfrm>
              <a:off x="0" y="0"/>
              <a:ext cx="1012952" cy="1012952"/>
            </a:xfrm>
            <a:custGeom>
              <a:avLst/>
              <a:gdLst/>
              <a:ahLst/>
              <a:cxnLst/>
              <a:rect l="l" t="t" r="r" b="b"/>
              <a:pathLst>
                <a:path w="1012952" h="1012952">
                  <a:moveTo>
                    <a:pt x="0" y="0"/>
                  </a:moveTo>
                  <a:lnTo>
                    <a:pt x="1012952" y="0"/>
                  </a:lnTo>
                  <a:lnTo>
                    <a:pt x="1012952" y="1012952"/>
                  </a:lnTo>
                  <a:lnTo>
                    <a:pt x="0" y="1012952"/>
                  </a:lnTo>
                  <a:lnTo>
                    <a:pt x="0" y="0"/>
                  </a:lnTo>
                  <a:close/>
                </a:path>
              </a:pathLst>
            </a:custGeom>
            <a:blipFill>
              <a:blip r:embed="rId4"/>
              <a:stretch>
                <a:fillRect r="-1" b="-1"/>
              </a:stretch>
            </a:blipFill>
          </p:spPr>
        </p:sp>
      </p:grpSp>
      <p:sp>
        <p:nvSpPr>
          <p:cNvPr id="14" name="TextBox 14"/>
          <p:cNvSpPr txBox="1"/>
          <p:nvPr/>
        </p:nvSpPr>
        <p:spPr>
          <a:xfrm>
            <a:off x="8948048" y="6921889"/>
            <a:ext cx="3866677" cy="456126"/>
          </a:xfrm>
          <a:prstGeom prst="rect">
            <a:avLst/>
          </a:prstGeom>
        </p:spPr>
        <p:txBody>
          <a:bodyPr lIns="0" tIns="0" rIns="0" bIns="0" rtlCol="0" anchor="t">
            <a:spAutoFit/>
          </a:bodyPr>
          <a:lstStyle/>
          <a:p>
            <a:pPr algn="l">
              <a:lnSpc>
                <a:spcPts val="1937"/>
              </a:lnSpc>
            </a:pPr>
            <a:r>
              <a:rPr lang="en-US" sz="1562" b="1">
                <a:solidFill>
                  <a:srgbClr val="FFFFFF"/>
                </a:solidFill>
                <a:latin typeface="Nunito Bold"/>
                <a:ea typeface="Nunito Bold"/>
                <a:cs typeface="Nunito Bold"/>
                <a:sym typeface="Nunito Bold"/>
              </a:rPr>
              <a:t>Spam Score Calculation</a:t>
            </a:r>
          </a:p>
        </p:txBody>
      </p:sp>
      <p:sp>
        <p:nvSpPr>
          <p:cNvPr id="15" name="TextBox 15"/>
          <p:cNvSpPr txBox="1"/>
          <p:nvPr/>
        </p:nvSpPr>
        <p:spPr>
          <a:xfrm>
            <a:off x="8948048" y="7503553"/>
            <a:ext cx="6938811" cy="389386"/>
          </a:xfrm>
          <a:prstGeom prst="rect">
            <a:avLst/>
          </a:prstGeom>
        </p:spPr>
        <p:txBody>
          <a:bodyPr lIns="0" tIns="0" rIns="0" bIns="0" rtlCol="0" anchor="t">
            <a:spAutoFit/>
          </a:bodyPr>
          <a:lstStyle/>
          <a:p>
            <a:pPr algn="l">
              <a:lnSpc>
                <a:spcPts val="1687"/>
              </a:lnSpc>
            </a:pPr>
            <a:r>
              <a:rPr lang="en-US" sz="1312">
                <a:solidFill>
                  <a:srgbClr val="FFFFFF"/>
                </a:solidFill>
                <a:latin typeface="PT Sans"/>
                <a:ea typeface="PT Sans"/>
                <a:cs typeface="PT Sans"/>
                <a:sym typeface="PT Sans"/>
              </a:rPr>
              <a:t>Compute threat score</a:t>
            </a:r>
          </a:p>
        </p:txBody>
      </p:sp>
      <p:grpSp>
        <p:nvGrpSpPr>
          <p:cNvPr id="16" name="Group 16"/>
          <p:cNvGrpSpPr/>
          <p:nvPr/>
        </p:nvGrpSpPr>
        <p:grpSpPr>
          <a:xfrm>
            <a:off x="5009355" y="6559466"/>
            <a:ext cx="759724" cy="759725"/>
            <a:chOff x="0" y="0"/>
            <a:chExt cx="1012965" cy="1012967"/>
          </a:xfrm>
        </p:grpSpPr>
        <p:sp>
          <p:nvSpPr>
            <p:cNvPr id="17" name="Freeform 17" descr="preencoded.png"/>
            <p:cNvSpPr/>
            <p:nvPr/>
          </p:nvSpPr>
          <p:spPr>
            <a:xfrm>
              <a:off x="0" y="0"/>
              <a:ext cx="1012952" cy="1012952"/>
            </a:xfrm>
            <a:custGeom>
              <a:avLst/>
              <a:gdLst/>
              <a:ahLst/>
              <a:cxnLst/>
              <a:rect l="l" t="t" r="r" b="b"/>
              <a:pathLst>
                <a:path w="1012952" h="1012952">
                  <a:moveTo>
                    <a:pt x="0" y="0"/>
                  </a:moveTo>
                  <a:lnTo>
                    <a:pt x="1012952" y="0"/>
                  </a:lnTo>
                  <a:lnTo>
                    <a:pt x="1012952" y="1012952"/>
                  </a:lnTo>
                  <a:lnTo>
                    <a:pt x="0" y="1012952"/>
                  </a:lnTo>
                  <a:lnTo>
                    <a:pt x="0" y="0"/>
                  </a:lnTo>
                  <a:close/>
                </a:path>
              </a:pathLst>
            </a:custGeom>
            <a:blipFill>
              <a:blip r:embed="rId5"/>
              <a:stretch>
                <a:fillRect r="-1" b="-1"/>
              </a:stretch>
            </a:blipFill>
          </p:spPr>
        </p:sp>
      </p:grpSp>
      <p:sp>
        <p:nvSpPr>
          <p:cNvPr id="18" name="TextBox 18"/>
          <p:cNvSpPr txBox="1"/>
          <p:nvPr/>
        </p:nvSpPr>
        <p:spPr>
          <a:xfrm>
            <a:off x="8948048" y="4997255"/>
            <a:ext cx="3574922" cy="456126"/>
          </a:xfrm>
          <a:prstGeom prst="rect">
            <a:avLst/>
          </a:prstGeom>
        </p:spPr>
        <p:txBody>
          <a:bodyPr lIns="0" tIns="0" rIns="0" bIns="0" rtlCol="0" anchor="t">
            <a:spAutoFit/>
          </a:bodyPr>
          <a:lstStyle/>
          <a:p>
            <a:pPr algn="l">
              <a:lnSpc>
                <a:spcPts val="1937"/>
              </a:lnSpc>
            </a:pPr>
            <a:r>
              <a:rPr lang="en-US" sz="1562" b="1">
                <a:solidFill>
                  <a:srgbClr val="FFFFFF"/>
                </a:solidFill>
                <a:latin typeface="Nunito Bold"/>
                <a:ea typeface="Nunito Bold"/>
                <a:cs typeface="Nunito Bold"/>
                <a:sym typeface="Nunito Bold"/>
              </a:rPr>
              <a:t>Feature Analysis</a:t>
            </a:r>
          </a:p>
        </p:txBody>
      </p:sp>
      <p:sp>
        <p:nvSpPr>
          <p:cNvPr id="19" name="TextBox 19"/>
          <p:cNvSpPr txBox="1"/>
          <p:nvPr/>
        </p:nvSpPr>
        <p:spPr>
          <a:xfrm>
            <a:off x="8948048" y="5578919"/>
            <a:ext cx="6938811" cy="389388"/>
          </a:xfrm>
          <a:prstGeom prst="rect">
            <a:avLst/>
          </a:prstGeom>
        </p:spPr>
        <p:txBody>
          <a:bodyPr lIns="0" tIns="0" rIns="0" bIns="0" rtlCol="0" anchor="t">
            <a:spAutoFit/>
          </a:bodyPr>
          <a:lstStyle/>
          <a:p>
            <a:pPr algn="l">
              <a:lnSpc>
                <a:spcPts val="1687"/>
              </a:lnSpc>
            </a:pPr>
            <a:r>
              <a:rPr lang="en-US" sz="1312">
                <a:solidFill>
                  <a:srgbClr val="FFFFFF"/>
                </a:solidFill>
                <a:latin typeface="PT Sans"/>
                <a:ea typeface="PT Sans"/>
                <a:cs typeface="PT Sans"/>
                <a:sym typeface="PT Sans"/>
              </a:rPr>
              <a:t>Extract message features</a:t>
            </a:r>
          </a:p>
        </p:txBody>
      </p:sp>
      <p:grpSp>
        <p:nvGrpSpPr>
          <p:cNvPr id="20" name="Group 20"/>
          <p:cNvGrpSpPr/>
          <p:nvPr/>
        </p:nvGrpSpPr>
        <p:grpSpPr>
          <a:xfrm>
            <a:off x="5009355" y="4955605"/>
            <a:ext cx="759724" cy="759725"/>
            <a:chOff x="0" y="0"/>
            <a:chExt cx="1012965" cy="1012967"/>
          </a:xfrm>
        </p:grpSpPr>
        <p:sp>
          <p:nvSpPr>
            <p:cNvPr id="21" name="Freeform 21" descr="preencoded.png"/>
            <p:cNvSpPr/>
            <p:nvPr/>
          </p:nvSpPr>
          <p:spPr>
            <a:xfrm>
              <a:off x="0" y="0"/>
              <a:ext cx="1012952" cy="1012952"/>
            </a:xfrm>
            <a:custGeom>
              <a:avLst/>
              <a:gdLst/>
              <a:ahLst/>
              <a:cxnLst/>
              <a:rect l="l" t="t" r="r" b="b"/>
              <a:pathLst>
                <a:path w="1012952" h="1012952">
                  <a:moveTo>
                    <a:pt x="0" y="0"/>
                  </a:moveTo>
                  <a:lnTo>
                    <a:pt x="1012952" y="0"/>
                  </a:lnTo>
                  <a:lnTo>
                    <a:pt x="1012952" y="1012952"/>
                  </a:lnTo>
                  <a:lnTo>
                    <a:pt x="0" y="1012952"/>
                  </a:lnTo>
                  <a:lnTo>
                    <a:pt x="0" y="0"/>
                  </a:lnTo>
                  <a:close/>
                </a:path>
              </a:pathLst>
            </a:custGeom>
            <a:blipFill>
              <a:blip r:embed="rId6"/>
              <a:stretch>
                <a:fillRect r="-1" b="-1"/>
              </a:stretch>
            </a:blipFill>
          </p:spPr>
        </p:sp>
      </p:grpSp>
      <p:sp>
        <p:nvSpPr>
          <p:cNvPr id="22" name="TextBox 22"/>
          <p:cNvSpPr txBox="1"/>
          <p:nvPr/>
        </p:nvSpPr>
        <p:spPr>
          <a:xfrm>
            <a:off x="8948048" y="3106387"/>
            <a:ext cx="3574922" cy="456126"/>
          </a:xfrm>
          <a:prstGeom prst="rect">
            <a:avLst/>
          </a:prstGeom>
        </p:spPr>
        <p:txBody>
          <a:bodyPr lIns="0" tIns="0" rIns="0" bIns="0" rtlCol="0" anchor="t">
            <a:spAutoFit/>
          </a:bodyPr>
          <a:lstStyle/>
          <a:p>
            <a:pPr algn="l">
              <a:lnSpc>
                <a:spcPts val="1937"/>
              </a:lnSpc>
            </a:pPr>
            <a:r>
              <a:rPr lang="en-US" sz="1562" b="1">
                <a:solidFill>
                  <a:srgbClr val="FFFFFF"/>
                </a:solidFill>
                <a:latin typeface="Nunito Bold"/>
                <a:ea typeface="Nunito Bold"/>
                <a:cs typeface="Nunito Bold"/>
                <a:sym typeface="Nunito Bold"/>
              </a:rPr>
              <a:t>Incoming Message</a:t>
            </a:r>
          </a:p>
        </p:txBody>
      </p:sp>
      <p:sp>
        <p:nvSpPr>
          <p:cNvPr id="23" name="TextBox 23"/>
          <p:cNvSpPr txBox="1"/>
          <p:nvPr/>
        </p:nvSpPr>
        <p:spPr>
          <a:xfrm>
            <a:off x="8948048" y="3688051"/>
            <a:ext cx="6938811" cy="389387"/>
          </a:xfrm>
          <a:prstGeom prst="rect">
            <a:avLst/>
          </a:prstGeom>
        </p:spPr>
        <p:txBody>
          <a:bodyPr lIns="0" tIns="0" rIns="0" bIns="0" rtlCol="0" anchor="t">
            <a:spAutoFit/>
          </a:bodyPr>
          <a:lstStyle/>
          <a:p>
            <a:pPr algn="l">
              <a:lnSpc>
                <a:spcPts val="1687"/>
              </a:lnSpc>
            </a:pPr>
            <a:r>
              <a:rPr lang="en-US" sz="1312">
                <a:solidFill>
                  <a:srgbClr val="FFFFFF"/>
                </a:solidFill>
                <a:latin typeface="PT Sans"/>
                <a:ea typeface="PT Sans"/>
                <a:cs typeface="PT Sans"/>
                <a:sym typeface="PT Sans"/>
              </a:rPr>
              <a:t>New email arrives</a:t>
            </a:r>
          </a:p>
        </p:txBody>
      </p:sp>
      <p:grpSp>
        <p:nvGrpSpPr>
          <p:cNvPr id="24" name="Group 24"/>
          <p:cNvGrpSpPr/>
          <p:nvPr/>
        </p:nvGrpSpPr>
        <p:grpSpPr>
          <a:xfrm>
            <a:off x="5009355" y="3216681"/>
            <a:ext cx="759724" cy="759724"/>
            <a:chOff x="0" y="0"/>
            <a:chExt cx="1012965" cy="1012965"/>
          </a:xfrm>
        </p:grpSpPr>
        <p:sp>
          <p:nvSpPr>
            <p:cNvPr id="25" name="Freeform 25" descr="preencoded.png"/>
            <p:cNvSpPr/>
            <p:nvPr/>
          </p:nvSpPr>
          <p:spPr>
            <a:xfrm>
              <a:off x="0" y="0"/>
              <a:ext cx="1012952" cy="1012952"/>
            </a:xfrm>
            <a:custGeom>
              <a:avLst/>
              <a:gdLst/>
              <a:ahLst/>
              <a:cxnLst/>
              <a:rect l="l" t="t" r="r" b="b"/>
              <a:pathLst>
                <a:path w="1012952" h="1012952">
                  <a:moveTo>
                    <a:pt x="0" y="0"/>
                  </a:moveTo>
                  <a:lnTo>
                    <a:pt x="1012952" y="0"/>
                  </a:lnTo>
                  <a:lnTo>
                    <a:pt x="1012952" y="1012952"/>
                  </a:lnTo>
                  <a:lnTo>
                    <a:pt x="0" y="1012952"/>
                  </a:lnTo>
                  <a:lnTo>
                    <a:pt x="0" y="0"/>
                  </a:lnTo>
                  <a:close/>
                </a:path>
              </a:pathLst>
            </a:custGeom>
            <a:blipFill>
              <a:blip r:embed="rId7"/>
              <a:stretch>
                <a:fillRect r="-1" b="-1"/>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3048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F2F2">
                <a:alpha val="56078"/>
              </a:srgbClr>
            </a:solidFill>
          </p:spPr>
        </p:sp>
      </p:grpSp>
      <p:grpSp>
        <p:nvGrpSpPr>
          <p:cNvPr id="6" name="Group 6"/>
          <p:cNvGrpSpPr/>
          <p:nvPr/>
        </p:nvGrpSpPr>
        <p:grpSpPr>
          <a:xfrm>
            <a:off x="11430000" y="0"/>
            <a:ext cx="6858000" cy="10289530"/>
            <a:chOff x="0" y="0"/>
            <a:chExt cx="9144000" cy="13719373"/>
          </a:xfrm>
        </p:grpSpPr>
        <p:sp>
          <p:nvSpPr>
            <p:cNvPr id="7" name="Freeform 7" descr="preencoded.png"/>
            <p:cNvSpPr/>
            <p:nvPr/>
          </p:nvSpPr>
          <p:spPr>
            <a:xfrm>
              <a:off x="0" y="0"/>
              <a:ext cx="9144000" cy="13719429"/>
            </a:xfrm>
            <a:custGeom>
              <a:avLst/>
              <a:gdLst/>
              <a:ahLst/>
              <a:cxnLst/>
              <a:rect l="l" t="t" r="r" b="b"/>
              <a:pathLst>
                <a:path w="9144000" h="13719429">
                  <a:moveTo>
                    <a:pt x="0" y="0"/>
                  </a:moveTo>
                  <a:lnTo>
                    <a:pt x="9144000" y="0"/>
                  </a:lnTo>
                  <a:lnTo>
                    <a:pt x="9144000" y="13719429"/>
                  </a:lnTo>
                  <a:lnTo>
                    <a:pt x="0" y="13719429"/>
                  </a:lnTo>
                  <a:lnTo>
                    <a:pt x="0" y="0"/>
                  </a:lnTo>
                  <a:close/>
                </a:path>
              </a:pathLst>
            </a:custGeom>
            <a:blipFill>
              <a:blip r:embed="rId3"/>
              <a:stretch>
                <a:fillRect l="-12" r="-12"/>
              </a:stretch>
            </a:blipFill>
          </p:spPr>
        </p:sp>
      </p:grpSp>
      <p:sp>
        <p:nvSpPr>
          <p:cNvPr id="8" name="TextBox 8"/>
          <p:cNvSpPr txBox="1"/>
          <p:nvPr/>
        </p:nvSpPr>
        <p:spPr>
          <a:xfrm>
            <a:off x="2249091" y="536525"/>
            <a:ext cx="6931670" cy="613172"/>
          </a:xfrm>
          <a:prstGeom prst="rect">
            <a:avLst/>
          </a:prstGeom>
        </p:spPr>
        <p:txBody>
          <a:bodyPr lIns="0" tIns="0" rIns="0" bIns="0" rtlCol="0" anchor="t">
            <a:spAutoFit/>
          </a:bodyPr>
          <a:lstStyle/>
          <a:p>
            <a:pPr algn="ctr">
              <a:lnSpc>
                <a:spcPts val="4625"/>
              </a:lnSpc>
            </a:pPr>
            <a:r>
              <a:rPr lang="en-US" sz="3687" b="1" dirty="0">
                <a:solidFill>
                  <a:srgbClr val="000000"/>
                </a:solidFill>
                <a:latin typeface="Nunito Bold"/>
                <a:ea typeface="Nunito Bold"/>
                <a:cs typeface="Nunito Bold"/>
                <a:sym typeface="Nunito Bold"/>
              </a:rPr>
              <a:t>Advanced Detection Techniques</a:t>
            </a:r>
          </a:p>
        </p:txBody>
      </p:sp>
      <p:sp>
        <p:nvSpPr>
          <p:cNvPr id="9" name="TextBox 9"/>
          <p:cNvSpPr txBox="1"/>
          <p:nvPr/>
        </p:nvSpPr>
        <p:spPr>
          <a:xfrm>
            <a:off x="707082" y="1395561"/>
            <a:ext cx="10015835" cy="380405"/>
          </a:xfrm>
          <a:prstGeom prst="rect">
            <a:avLst/>
          </a:prstGeom>
        </p:spPr>
        <p:txBody>
          <a:bodyPr lIns="0" tIns="0" rIns="0" bIns="0" rtlCol="0" anchor="t">
            <a:spAutoFit/>
          </a:bodyPr>
          <a:lstStyle/>
          <a:p>
            <a:pPr algn="ctr">
              <a:lnSpc>
                <a:spcPts val="2499"/>
              </a:lnSpc>
            </a:pPr>
            <a:r>
              <a:rPr lang="en-US" sz="1562">
                <a:solidFill>
                  <a:srgbClr val="000000"/>
                </a:solidFill>
                <a:latin typeface="PT Sans"/>
                <a:ea typeface="PT Sans"/>
                <a:cs typeface="PT Sans"/>
                <a:sym typeface="PT Sans"/>
              </a:rPr>
              <a:t>Several sophisticated techniques are used in conjunction to identify and neutralize spam effectively.</a:t>
            </a:r>
          </a:p>
        </p:txBody>
      </p:sp>
      <p:grpSp>
        <p:nvGrpSpPr>
          <p:cNvPr id="10" name="Group 10"/>
          <p:cNvGrpSpPr/>
          <p:nvPr/>
        </p:nvGrpSpPr>
        <p:grpSpPr>
          <a:xfrm>
            <a:off x="697558" y="1993701"/>
            <a:ext cx="10034885" cy="7749779"/>
            <a:chOff x="0" y="0"/>
            <a:chExt cx="13379847" cy="10333038"/>
          </a:xfrm>
        </p:grpSpPr>
        <p:sp>
          <p:nvSpPr>
            <p:cNvPr id="11" name="Freeform 11"/>
            <p:cNvSpPr/>
            <p:nvPr/>
          </p:nvSpPr>
          <p:spPr>
            <a:xfrm>
              <a:off x="12700" y="12700"/>
              <a:ext cx="13354431" cy="10307701"/>
            </a:xfrm>
            <a:custGeom>
              <a:avLst/>
              <a:gdLst/>
              <a:ahLst/>
              <a:cxnLst/>
              <a:rect l="l" t="t" r="r" b="b"/>
              <a:pathLst>
                <a:path w="13354431" h="10307701">
                  <a:moveTo>
                    <a:pt x="0" y="404114"/>
                  </a:moveTo>
                  <a:cubicBezTo>
                    <a:pt x="0" y="180848"/>
                    <a:pt x="180975" y="0"/>
                    <a:pt x="404241" y="0"/>
                  </a:cubicBezTo>
                  <a:lnTo>
                    <a:pt x="12950190" y="0"/>
                  </a:lnTo>
                  <a:cubicBezTo>
                    <a:pt x="13173456" y="0"/>
                    <a:pt x="13354431" y="180848"/>
                    <a:pt x="13354431" y="404114"/>
                  </a:cubicBezTo>
                  <a:lnTo>
                    <a:pt x="13354431" y="9903587"/>
                  </a:lnTo>
                  <a:cubicBezTo>
                    <a:pt x="13354431" y="10126726"/>
                    <a:pt x="13173456" y="10307701"/>
                    <a:pt x="12950190" y="10307701"/>
                  </a:cubicBezTo>
                  <a:lnTo>
                    <a:pt x="404241" y="10307701"/>
                  </a:lnTo>
                  <a:cubicBezTo>
                    <a:pt x="180975" y="10307701"/>
                    <a:pt x="0" y="10126726"/>
                    <a:pt x="0" y="9903587"/>
                  </a:cubicBezTo>
                  <a:close/>
                </a:path>
              </a:pathLst>
            </a:custGeom>
            <a:solidFill>
              <a:srgbClr val="F2F2F2"/>
            </a:solidFill>
          </p:spPr>
        </p:sp>
        <p:sp>
          <p:nvSpPr>
            <p:cNvPr id="12" name="Freeform 12"/>
            <p:cNvSpPr/>
            <p:nvPr/>
          </p:nvSpPr>
          <p:spPr>
            <a:xfrm>
              <a:off x="0" y="0"/>
              <a:ext cx="13379831" cy="10333101"/>
            </a:xfrm>
            <a:custGeom>
              <a:avLst/>
              <a:gdLst/>
              <a:ahLst/>
              <a:cxnLst/>
              <a:rect l="l" t="t" r="r" b="b"/>
              <a:pathLst>
                <a:path w="13379831" h="10333101">
                  <a:moveTo>
                    <a:pt x="0" y="416814"/>
                  </a:moveTo>
                  <a:cubicBezTo>
                    <a:pt x="0" y="186563"/>
                    <a:pt x="186690" y="0"/>
                    <a:pt x="416941" y="0"/>
                  </a:cubicBezTo>
                  <a:lnTo>
                    <a:pt x="12962890" y="0"/>
                  </a:lnTo>
                  <a:lnTo>
                    <a:pt x="12962890" y="12700"/>
                  </a:lnTo>
                  <a:lnTo>
                    <a:pt x="12962890" y="0"/>
                  </a:lnTo>
                  <a:cubicBezTo>
                    <a:pt x="13193142" y="0"/>
                    <a:pt x="13379831" y="186563"/>
                    <a:pt x="13379831" y="416814"/>
                  </a:cubicBezTo>
                  <a:lnTo>
                    <a:pt x="13367131" y="416814"/>
                  </a:lnTo>
                  <a:lnTo>
                    <a:pt x="13379831" y="416814"/>
                  </a:lnTo>
                  <a:lnTo>
                    <a:pt x="13379831" y="9916287"/>
                  </a:lnTo>
                  <a:lnTo>
                    <a:pt x="13367131" y="9916287"/>
                  </a:lnTo>
                  <a:lnTo>
                    <a:pt x="13379831" y="9916287"/>
                  </a:lnTo>
                  <a:cubicBezTo>
                    <a:pt x="13379831" y="10146411"/>
                    <a:pt x="13193142" y="10333101"/>
                    <a:pt x="12962890" y="10333101"/>
                  </a:cubicBezTo>
                  <a:lnTo>
                    <a:pt x="12962890" y="10320401"/>
                  </a:lnTo>
                  <a:lnTo>
                    <a:pt x="12962890" y="10333101"/>
                  </a:lnTo>
                  <a:lnTo>
                    <a:pt x="416941" y="10333101"/>
                  </a:lnTo>
                  <a:lnTo>
                    <a:pt x="416941" y="10320401"/>
                  </a:lnTo>
                  <a:lnTo>
                    <a:pt x="416941" y="10333101"/>
                  </a:lnTo>
                  <a:cubicBezTo>
                    <a:pt x="186690" y="10333101"/>
                    <a:pt x="0" y="10146411"/>
                    <a:pt x="0" y="9916287"/>
                  </a:cubicBezTo>
                  <a:lnTo>
                    <a:pt x="0" y="416814"/>
                  </a:lnTo>
                  <a:lnTo>
                    <a:pt x="12700" y="416814"/>
                  </a:lnTo>
                  <a:lnTo>
                    <a:pt x="0" y="416814"/>
                  </a:lnTo>
                  <a:moveTo>
                    <a:pt x="25400" y="416814"/>
                  </a:moveTo>
                  <a:lnTo>
                    <a:pt x="25400" y="9916287"/>
                  </a:lnTo>
                  <a:lnTo>
                    <a:pt x="12700" y="9916287"/>
                  </a:lnTo>
                  <a:lnTo>
                    <a:pt x="25400" y="9916287"/>
                  </a:lnTo>
                  <a:cubicBezTo>
                    <a:pt x="25400" y="10132441"/>
                    <a:pt x="200660" y="10307701"/>
                    <a:pt x="416941" y="10307701"/>
                  </a:cubicBezTo>
                  <a:lnTo>
                    <a:pt x="12962890" y="10307701"/>
                  </a:lnTo>
                  <a:cubicBezTo>
                    <a:pt x="13179171" y="10307701"/>
                    <a:pt x="13354431" y="10132441"/>
                    <a:pt x="13354431" y="9916287"/>
                  </a:cubicBezTo>
                  <a:lnTo>
                    <a:pt x="13354431" y="416814"/>
                  </a:lnTo>
                  <a:cubicBezTo>
                    <a:pt x="13354431" y="200660"/>
                    <a:pt x="13179171" y="25400"/>
                    <a:pt x="12962890" y="25400"/>
                  </a:cubicBezTo>
                  <a:lnTo>
                    <a:pt x="416941" y="25400"/>
                  </a:lnTo>
                  <a:lnTo>
                    <a:pt x="416941" y="12700"/>
                  </a:lnTo>
                  <a:lnTo>
                    <a:pt x="416941" y="25400"/>
                  </a:lnTo>
                  <a:cubicBezTo>
                    <a:pt x="200660" y="25400"/>
                    <a:pt x="25400" y="200660"/>
                    <a:pt x="25400" y="416814"/>
                  </a:cubicBezTo>
                  <a:close/>
                </a:path>
              </a:pathLst>
            </a:custGeom>
            <a:solidFill>
              <a:srgbClr val="F2B42D"/>
            </a:solidFill>
          </p:spPr>
        </p:sp>
      </p:grpSp>
      <p:grpSp>
        <p:nvGrpSpPr>
          <p:cNvPr id="13" name="Group 13"/>
          <p:cNvGrpSpPr/>
          <p:nvPr/>
        </p:nvGrpSpPr>
        <p:grpSpPr>
          <a:xfrm>
            <a:off x="726132" y="2022276"/>
            <a:ext cx="9977735" cy="1771650"/>
            <a:chOff x="0" y="0"/>
            <a:chExt cx="13303647" cy="2362200"/>
          </a:xfrm>
        </p:grpSpPr>
        <p:sp>
          <p:nvSpPr>
            <p:cNvPr id="14" name="Freeform 14"/>
            <p:cNvSpPr/>
            <p:nvPr/>
          </p:nvSpPr>
          <p:spPr>
            <a:xfrm>
              <a:off x="0" y="0"/>
              <a:ext cx="13303631" cy="2362200"/>
            </a:xfrm>
            <a:custGeom>
              <a:avLst/>
              <a:gdLst/>
              <a:ahLst/>
              <a:cxnLst/>
              <a:rect l="l" t="t" r="r" b="b"/>
              <a:pathLst>
                <a:path w="13303631" h="2362200">
                  <a:moveTo>
                    <a:pt x="0" y="404114"/>
                  </a:moveTo>
                  <a:cubicBezTo>
                    <a:pt x="0" y="180975"/>
                    <a:pt x="180975" y="0"/>
                    <a:pt x="404114" y="0"/>
                  </a:cubicBezTo>
                  <a:lnTo>
                    <a:pt x="12899517" y="0"/>
                  </a:lnTo>
                  <a:cubicBezTo>
                    <a:pt x="13122656" y="0"/>
                    <a:pt x="13303631" y="180975"/>
                    <a:pt x="13303631" y="404114"/>
                  </a:cubicBezTo>
                  <a:lnTo>
                    <a:pt x="13303631" y="1958086"/>
                  </a:lnTo>
                  <a:cubicBezTo>
                    <a:pt x="13303631" y="2181225"/>
                    <a:pt x="13122656" y="2362200"/>
                    <a:pt x="12899517" y="2362200"/>
                  </a:cubicBezTo>
                  <a:lnTo>
                    <a:pt x="404114" y="2362200"/>
                  </a:lnTo>
                  <a:cubicBezTo>
                    <a:pt x="180975" y="2362200"/>
                    <a:pt x="0" y="2181225"/>
                    <a:pt x="0" y="1958086"/>
                  </a:cubicBezTo>
                  <a:close/>
                </a:path>
              </a:pathLst>
            </a:custGeom>
            <a:solidFill>
              <a:srgbClr val="F2B42D"/>
            </a:solidFill>
          </p:spPr>
        </p:sp>
      </p:grpSp>
      <p:sp>
        <p:nvSpPr>
          <p:cNvPr id="15" name="TextBox 15"/>
          <p:cNvSpPr txBox="1"/>
          <p:nvPr/>
        </p:nvSpPr>
        <p:spPr>
          <a:xfrm>
            <a:off x="928092" y="2214711"/>
            <a:ext cx="2598390" cy="306586"/>
          </a:xfrm>
          <a:prstGeom prst="rect">
            <a:avLst/>
          </a:prstGeom>
        </p:spPr>
        <p:txBody>
          <a:bodyPr lIns="0" tIns="0" rIns="0" bIns="0" rtlCol="0" anchor="t">
            <a:spAutoFit/>
          </a:bodyPr>
          <a:lstStyle/>
          <a:p>
            <a:pPr algn="l">
              <a:lnSpc>
                <a:spcPts val="2312"/>
              </a:lnSpc>
            </a:pPr>
            <a:r>
              <a:rPr lang="en-US" sz="1812" b="1">
                <a:solidFill>
                  <a:srgbClr val="000000"/>
                </a:solidFill>
                <a:latin typeface="Nunito Bold"/>
                <a:ea typeface="Nunito Bold"/>
                <a:cs typeface="Nunito Bold"/>
                <a:sym typeface="Nunito Bold"/>
              </a:rPr>
              <a:t>Content-Based Filtering</a:t>
            </a:r>
          </a:p>
        </p:txBody>
      </p:sp>
      <p:sp>
        <p:nvSpPr>
          <p:cNvPr id="16" name="TextBox 16"/>
          <p:cNvSpPr txBox="1"/>
          <p:nvPr/>
        </p:nvSpPr>
        <p:spPr>
          <a:xfrm>
            <a:off x="928092" y="2585294"/>
            <a:ext cx="9573815" cy="703660"/>
          </a:xfrm>
          <a:prstGeom prst="rect">
            <a:avLst/>
          </a:prstGeom>
        </p:spPr>
        <p:txBody>
          <a:bodyPr lIns="0" tIns="0" rIns="0" bIns="0" rtlCol="0" anchor="t">
            <a:spAutoFit/>
          </a:bodyPr>
          <a:lstStyle/>
          <a:p>
            <a:pPr algn="l">
              <a:lnSpc>
                <a:spcPts val="2499"/>
              </a:lnSpc>
            </a:pPr>
            <a:r>
              <a:rPr lang="en-US" sz="1562">
                <a:solidFill>
                  <a:srgbClr val="000000"/>
                </a:solidFill>
                <a:latin typeface="PT Sans"/>
                <a:ea typeface="PT Sans"/>
                <a:cs typeface="PT Sans"/>
                <a:sym typeface="PT Sans"/>
              </a:rPr>
              <a:t>Analyzes the text and body of the message for suspicious keywords, phrases, and patterns commonly found in spam.</a:t>
            </a:r>
          </a:p>
        </p:txBody>
      </p:sp>
      <p:grpSp>
        <p:nvGrpSpPr>
          <p:cNvPr id="17" name="Group 17"/>
          <p:cNvGrpSpPr/>
          <p:nvPr/>
        </p:nvGrpSpPr>
        <p:grpSpPr>
          <a:xfrm>
            <a:off x="726132" y="3793926"/>
            <a:ext cx="9977735" cy="2074664"/>
            <a:chOff x="0" y="0"/>
            <a:chExt cx="13303647" cy="2766218"/>
          </a:xfrm>
        </p:grpSpPr>
        <p:sp>
          <p:nvSpPr>
            <p:cNvPr id="18" name="Freeform 18"/>
            <p:cNvSpPr/>
            <p:nvPr/>
          </p:nvSpPr>
          <p:spPr>
            <a:xfrm>
              <a:off x="0" y="0"/>
              <a:ext cx="13303631" cy="2766187"/>
            </a:xfrm>
            <a:custGeom>
              <a:avLst/>
              <a:gdLst/>
              <a:ahLst/>
              <a:cxnLst/>
              <a:rect l="l" t="t" r="r" b="b"/>
              <a:pathLst>
                <a:path w="13303631" h="2766187">
                  <a:moveTo>
                    <a:pt x="0" y="0"/>
                  </a:moveTo>
                  <a:lnTo>
                    <a:pt x="13303631" y="0"/>
                  </a:lnTo>
                  <a:lnTo>
                    <a:pt x="13303631" y="2766187"/>
                  </a:lnTo>
                  <a:lnTo>
                    <a:pt x="0" y="2766187"/>
                  </a:lnTo>
                  <a:close/>
                </a:path>
              </a:pathLst>
            </a:custGeom>
            <a:solidFill>
              <a:srgbClr val="DD785E"/>
            </a:solidFill>
          </p:spPr>
        </p:sp>
      </p:grpSp>
      <p:grpSp>
        <p:nvGrpSpPr>
          <p:cNvPr id="19" name="Group 19"/>
          <p:cNvGrpSpPr/>
          <p:nvPr/>
        </p:nvGrpSpPr>
        <p:grpSpPr>
          <a:xfrm>
            <a:off x="726132" y="3793926"/>
            <a:ext cx="9977735" cy="28575"/>
            <a:chOff x="0" y="0"/>
            <a:chExt cx="13303647" cy="38100"/>
          </a:xfrm>
        </p:grpSpPr>
        <p:sp>
          <p:nvSpPr>
            <p:cNvPr id="20" name="Freeform 20"/>
            <p:cNvSpPr/>
            <p:nvPr/>
          </p:nvSpPr>
          <p:spPr>
            <a:xfrm>
              <a:off x="0" y="0"/>
              <a:ext cx="13303631" cy="38100"/>
            </a:xfrm>
            <a:custGeom>
              <a:avLst/>
              <a:gdLst/>
              <a:ahLst/>
              <a:cxnLst/>
              <a:rect l="l" t="t" r="r" b="b"/>
              <a:pathLst>
                <a:path w="13303631" h="38100">
                  <a:moveTo>
                    <a:pt x="0" y="19050"/>
                  </a:moveTo>
                  <a:cubicBezTo>
                    <a:pt x="0" y="8509"/>
                    <a:pt x="8509" y="0"/>
                    <a:pt x="19050" y="0"/>
                  </a:cubicBezTo>
                  <a:lnTo>
                    <a:pt x="13284581" y="0"/>
                  </a:lnTo>
                  <a:cubicBezTo>
                    <a:pt x="13295122" y="0"/>
                    <a:pt x="13303631" y="8509"/>
                    <a:pt x="13303631" y="19050"/>
                  </a:cubicBezTo>
                  <a:cubicBezTo>
                    <a:pt x="13303631" y="29591"/>
                    <a:pt x="13295122" y="38100"/>
                    <a:pt x="13284581" y="38100"/>
                  </a:cubicBezTo>
                  <a:lnTo>
                    <a:pt x="19050" y="38100"/>
                  </a:lnTo>
                  <a:cubicBezTo>
                    <a:pt x="8509" y="38100"/>
                    <a:pt x="0" y="29591"/>
                    <a:pt x="0" y="19050"/>
                  </a:cubicBezTo>
                  <a:close/>
                </a:path>
              </a:pathLst>
            </a:custGeom>
            <a:solidFill>
              <a:srgbClr val="C35E44"/>
            </a:solidFill>
          </p:spPr>
        </p:sp>
      </p:grpSp>
      <p:grpSp>
        <p:nvGrpSpPr>
          <p:cNvPr id="21" name="Group 21"/>
          <p:cNvGrpSpPr/>
          <p:nvPr/>
        </p:nvGrpSpPr>
        <p:grpSpPr>
          <a:xfrm>
            <a:off x="5448151" y="3541440"/>
            <a:ext cx="533549" cy="533549"/>
            <a:chOff x="0" y="0"/>
            <a:chExt cx="711398" cy="711398"/>
          </a:xfrm>
        </p:grpSpPr>
        <p:sp>
          <p:nvSpPr>
            <p:cNvPr id="22" name="Freeform 22"/>
            <p:cNvSpPr/>
            <p:nvPr/>
          </p:nvSpPr>
          <p:spPr>
            <a:xfrm>
              <a:off x="19050" y="19050"/>
              <a:ext cx="673354" cy="673354"/>
            </a:xfrm>
            <a:custGeom>
              <a:avLst/>
              <a:gdLst/>
              <a:ahLst/>
              <a:cxnLst/>
              <a:rect l="l" t="t" r="r" b="b"/>
              <a:pathLst>
                <a:path w="673354" h="673354">
                  <a:moveTo>
                    <a:pt x="0" y="336677"/>
                  </a:moveTo>
                  <a:cubicBezTo>
                    <a:pt x="0" y="150749"/>
                    <a:pt x="150749" y="0"/>
                    <a:pt x="336677" y="0"/>
                  </a:cubicBezTo>
                  <a:cubicBezTo>
                    <a:pt x="522605" y="0"/>
                    <a:pt x="673354" y="150749"/>
                    <a:pt x="673354" y="336677"/>
                  </a:cubicBezTo>
                  <a:cubicBezTo>
                    <a:pt x="673354" y="522605"/>
                    <a:pt x="522605" y="673354"/>
                    <a:pt x="336677" y="673354"/>
                  </a:cubicBezTo>
                  <a:cubicBezTo>
                    <a:pt x="150749" y="673354"/>
                    <a:pt x="0" y="522605"/>
                    <a:pt x="0" y="336677"/>
                  </a:cubicBezTo>
                  <a:close/>
                </a:path>
              </a:pathLst>
            </a:custGeom>
            <a:solidFill>
              <a:srgbClr val="F2F2F2">
                <a:alpha val="56078"/>
              </a:srgbClr>
            </a:solidFill>
          </p:spPr>
        </p:sp>
        <p:sp>
          <p:nvSpPr>
            <p:cNvPr id="23" name="Freeform 23"/>
            <p:cNvSpPr/>
            <p:nvPr/>
          </p:nvSpPr>
          <p:spPr>
            <a:xfrm>
              <a:off x="0" y="0"/>
              <a:ext cx="711454" cy="711454"/>
            </a:xfrm>
            <a:custGeom>
              <a:avLst/>
              <a:gdLst/>
              <a:ahLst/>
              <a:cxnLst/>
              <a:rect l="l" t="t" r="r" b="b"/>
              <a:pathLst>
                <a:path w="711454" h="711454">
                  <a:moveTo>
                    <a:pt x="0" y="355727"/>
                  </a:moveTo>
                  <a:cubicBezTo>
                    <a:pt x="0" y="159258"/>
                    <a:pt x="159258" y="0"/>
                    <a:pt x="355727" y="0"/>
                  </a:cubicBezTo>
                  <a:cubicBezTo>
                    <a:pt x="361569" y="0"/>
                    <a:pt x="367030" y="2667"/>
                    <a:pt x="370586" y="7112"/>
                  </a:cubicBezTo>
                  <a:lnTo>
                    <a:pt x="355727" y="19050"/>
                  </a:lnTo>
                  <a:lnTo>
                    <a:pt x="355727" y="0"/>
                  </a:lnTo>
                  <a:lnTo>
                    <a:pt x="355727" y="19050"/>
                  </a:lnTo>
                  <a:lnTo>
                    <a:pt x="355727" y="0"/>
                  </a:lnTo>
                  <a:cubicBezTo>
                    <a:pt x="552196" y="0"/>
                    <a:pt x="711454" y="159258"/>
                    <a:pt x="711454" y="355727"/>
                  </a:cubicBezTo>
                  <a:cubicBezTo>
                    <a:pt x="711454" y="364490"/>
                    <a:pt x="705485" y="372110"/>
                    <a:pt x="696976" y="374269"/>
                  </a:cubicBezTo>
                  <a:lnTo>
                    <a:pt x="692404" y="355727"/>
                  </a:lnTo>
                  <a:lnTo>
                    <a:pt x="711454" y="355727"/>
                  </a:lnTo>
                  <a:cubicBezTo>
                    <a:pt x="711454" y="552196"/>
                    <a:pt x="552196" y="711454"/>
                    <a:pt x="355727" y="711454"/>
                  </a:cubicBezTo>
                  <a:lnTo>
                    <a:pt x="355727" y="692404"/>
                  </a:lnTo>
                  <a:lnTo>
                    <a:pt x="355727" y="673354"/>
                  </a:lnTo>
                  <a:lnTo>
                    <a:pt x="355727" y="692404"/>
                  </a:lnTo>
                  <a:lnTo>
                    <a:pt x="355727" y="711454"/>
                  </a:lnTo>
                  <a:cubicBezTo>
                    <a:pt x="159258" y="711454"/>
                    <a:pt x="0" y="552196"/>
                    <a:pt x="0" y="355727"/>
                  </a:cubicBezTo>
                  <a:lnTo>
                    <a:pt x="19050" y="355727"/>
                  </a:lnTo>
                  <a:lnTo>
                    <a:pt x="0" y="355727"/>
                  </a:lnTo>
                  <a:moveTo>
                    <a:pt x="38100" y="355727"/>
                  </a:moveTo>
                  <a:lnTo>
                    <a:pt x="19050" y="355727"/>
                  </a:lnTo>
                  <a:lnTo>
                    <a:pt x="38100" y="355727"/>
                  </a:lnTo>
                  <a:cubicBezTo>
                    <a:pt x="38100" y="531114"/>
                    <a:pt x="180340" y="673354"/>
                    <a:pt x="355727" y="673354"/>
                  </a:cubicBezTo>
                  <a:cubicBezTo>
                    <a:pt x="366268" y="673354"/>
                    <a:pt x="374777" y="681863"/>
                    <a:pt x="374777" y="692404"/>
                  </a:cubicBezTo>
                  <a:cubicBezTo>
                    <a:pt x="374777" y="702945"/>
                    <a:pt x="366268" y="711454"/>
                    <a:pt x="355727" y="711454"/>
                  </a:cubicBezTo>
                  <a:cubicBezTo>
                    <a:pt x="345186" y="711454"/>
                    <a:pt x="336677" y="702945"/>
                    <a:pt x="336677" y="692404"/>
                  </a:cubicBezTo>
                  <a:cubicBezTo>
                    <a:pt x="336677" y="681863"/>
                    <a:pt x="345186" y="673354"/>
                    <a:pt x="355727" y="673354"/>
                  </a:cubicBezTo>
                  <a:cubicBezTo>
                    <a:pt x="531114" y="673354"/>
                    <a:pt x="673354" y="531114"/>
                    <a:pt x="673354" y="355727"/>
                  </a:cubicBezTo>
                  <a:cubicBezTo>
                    <a:pt x="673354" y="346964"/>
                    <a:pt x="679323" y="339344"/>
                    <a:pt x="687832" y="337185"/>
                  </a:cubicBezTo>
                  <a:lnTo>
                    <a:pt x="692404" y="355727"/>
                  </a:lnTo>
                  <a:lnTo>
                    <a:pt x="673354" y="355727"/>
                  </a:lnTo>
                  <a:cubicBezTo>
                    <a:pt x="673354" y="180340"/>
                    <a:pt x="531114" y="38100"/>
                    <a:pt x="355727" y="38100"/>
                  </a:cubicBezTo>
                  <a:cubicBezTo>
                    <a:pt x="349885" y="38100"/>
                    <a:pt x="344424" y="35433"/>
                    <a:pt x="340868" y="30988"/>
                  </a:cubicBezTo>
                  <a:lnTo>
                    <a:pt x="355727" y="19050"/>
                  </a:lnTo>
                  <a:lnTo>
                    <a:pt x="355727" y="38100"/>
                  </a:lnTo>
                  <a:cubicBezTo>
                    <a:pt x="180340" y="38100"/>
                    <a:pt x="38100" y="180340"/>
                    <a:pt x="38100" y="355727"/>
                  </a:cubicBezTo>
                  <a:close/>
                </a:path>
              </a:pathLst>
            </a:custGeom>
            <a:solidFill>
              <a:srgbClr val="C35E44"/>
            </a:solidFill>
          </p:spPr>
        </p:sp>
      </p:grpSp>
      <p:grpSp>
        <p:nvGrpSpPr>
          <p:cNvPr id="24" name="Group 24"/>
          <p:cNvGrpSpPr/>
          <p:nvPr/>
        </p:nvGrpSpPr>
        <p:grpSpPr>
          <a:xfrm>
            <a:off x="5588645" y="3650381"/>
            <a:ext cx="252412" cy="315665"/>
            <a:chOff x="0" y="0"/>
            <a:chExt cx="336550" cy="420887"/>
          </a:xfrm>
        </p:grpSpPr>
        <p:sp>
          <p:nvSpPr>
            <p:cNvPr id="25" name="Freeform 25" descr="preencoded.png"/>
            <p:cNvSpPr/>
            <p:nvPr/>
          </p:nvSpPr>
          <p:spPr>
            <a:xfrm>
              <a:off x="0" y="0"/>
              <a:ext cx="336550" cy="420878"/>
            </a:xfrm>
            <a:custGeom>
              <a:avLst/>
              <a:gdLst/>
              <a:ahLst/>
              <a:cxnLst/>
              <a:rect l="l" t="t" r="r" b="b"/>
              <a:pathLst>
                <a:path w="336550" h="420878">
                  <a:moveTo>
                    <a:pt x="0" y="0"/>
                  </a:moveTo>
                  <a:lnTo>
                    <a:pt x="336550" y="0"/>
                  </a:lnTo>
                  <a:lnTo>
                    <a:pt x="336550" y="420878"/>
                  </a:lnTo>
                  <a:lnTo>
                    <a:pt x="0" y="420878"/>
                  </a:lnTo>
                  <a:lnTo>
                    <a:pt x="0" y="0"/>
                  </a:lnTo>
                  <a:close/>
                </a:path>
              </a:pathLst>
            </a:custGeom>
            <a:blipFill>
              <a:blip r:embed="rId4"/>
              <a:stretch>
                <a:fillRect l="-1160" r="-1160" b="-2"/>
              </a:stretch>
            </a:blipFill>
          </p:spPr>
        </p:sp>
      </p:grpSp>
      <p:sp>
        <p:nvSpPr>
          <p:cNvPr id="26" name="TextBox 26"/>
          <p:cNvSpPr txBox="1"/>
          <p:nvPr/>
        </p:nvSpPr>
        <p:spPr>
          <a:xfrm>
            <a:off x="928092" y="4289375"/>
            <a:ext cx="2376934" cy="306586"/>
          </a:xfrm>
          <a:prstGeom prst="rect">
            <a:avLst/>
          </a:prstGeom>
        </p:spPr>
        <p:txBody>
          <a:bodyPr lIns="0" tIns="0" rIns="0" bIns="0" rtlCol="0" anchor="t">
            <a:spAutoFit/>
          </a:bodyPr>
          <a:lstStyle/>
          <a:p>
            <a:pPr algn="l">
              <a:lnSpc>
                <a:spcPts val="2312"/>
              </a:lnSpc>
            </a:pPr>
            <a:r>
              <a:rPr lang="en-US" sz="1812" b="1">
                <a:solidFill>
                  <a:srgbClr val="000000"/>
                </a:solidFill>
                <a:latin typeface="Nunito Bold"/>
                <a:ea typeface="Nunito Bold"/>
                <a:cs typeface="Nunito Bold"/>
                <a:sym typeface="Nunito Bold"/>
              </a:rPr>
              <a:t>Header Analysis</a:t>
            </a:r>
          </a:p>
        </p:txBody>
      </p:sp>
      <p:sp>
        <p:nvSpPr>
          <p:cNvPr id="27" name="TextBox 27"/>
          <p:cNvSpPr txBox="1"/>
          <p:nvPr/>
        </p:nvSpPr>
        <p:spPr>
          <a:xfrm>
            <a:off x="928092" y="4659958"/>
            <a:ext cx="9573815" cy="703660"/>
          </a:xfrm>
          <a:prstGeom prst="rect">
            <a:avLst/>
          </a:prstGeom>
        </p:spPr>
        <p:txBody>
          <a:bodyPr lIns="0" tIns="0" rIns="0" bIns="0" rtlCol="0" anchor="t">
            <a:spAutoFit/>
          </a:bodyPr>
          <a:lstStyle/>
          <a:p>
            <a:pPr algn="l">
              <a:lnSpc>
                <a:spcPts val="2499"/>
              </a:lnSpc>
            </a:pPr>
            <a:r>
              <a:rPr lang="en-US" sz="1562">
                <a:solidFill>
                  <a:srgbClr val="000000"/>
                </a:solidFill>
                <a:latin typeface="PT Sans"/>
                <a:ea typeface="PT Sans"/>
                <a:cs typeface="PT Sans"/>
                <a:sym typeface="PT Sans"/>
              </a:rPr>
              <a:t>Verifies the authenticity of the sender and routing information by examining email headers for anomalies or forged data.</a:t>
            </a:r>
          </a:p>
        </p:txBody>
      </p:sp>
      <p:grpSp>
        <p:nvGrpSpPr>
          <p:cNvPr id="28" name="Group 28"/>
          <p:cNvGrpSpPr/>
          <p:nvPr/>
        </p:nvGrpSpPr>
        <p:grpSpPr>
          <a:xfrm>
            <a:off x="726132" y="5868591"/>
            <a:ext cx="9977735" cy="2074664"/>
            <a:chOff x="0" y="0"/>
            <a:chExt cx="13303647" cy="2766218"/>
          </a:xfrm>
        </p:grpSpPr>
        <p:sp>
          <p:nvSpPr>
            <p:cNvPr id="29" name="Freeform 29"/>
            <p:cNvSpPr/>
            <p:nvPr/>
          </p:nvSpPr>
          <p:spPr>
            <a:xfrm>
              <a:off x="0" y="0"/>
              <a:ext cx="13303631" cy="2766187"/>
            </a:xfrm>
            <a:custGeom>
              <a:avLst/>
              <a:gdLst/>
              <a:ahLst/>
              <a:cxnLst/>
              <a:rect l="l" t="t" r="r" b="b"/>
              <a:pathLst>
                <a:path w="13303631" h="2766187">
                  <a:moveTo>
                    <a:pt x="0" y="0"/>
                  </a:moveTo>
                  <a:lnTo>
                    <a:pt x="13303631" y="0"/>
                  </a:lnTo>
                  <a:lnTo>
                    <a:pt x="13303631" y="2766187"/>
                  </a:lnTo>
                  <a:lnTo>
                    <a:pt x="0" y="2766187"/>
                  </a:lnTo>
                  <a:close/>
                </a:path>
              </a:pathLst>
            </a:custGeom>
            <a:solidFill>
              <a:srgbClr val="D7425E"/>
            </a:solidFill>
          </p:spPr>
        </p:sp>
      </p:grpSp>
      <p:grpSp>
        <p:nvGrpSpPr>
          <p:cNvPr id="30" name="Group 30"/>
          <p:cNvGrpSpPr/>
          <p:nvPr/>
        </p:nvGrpSpPr>
        <p:grpSpPr>
          <a:xfrm>
            <a:off x="726132" y="5868591"/>
            <a:ext cx="9977735" cy="28575"/>
            <a:chOff x="0" y="0"/>
            <a:chExt cx="13303647" cy="38100"/>
          </a:xfrm>
        </p:grpSpPr>
        <p:sp>
          <p:nvSpPr>
            <p:cNvPr id="31" name="Freeform 31"/>
            <p:cNvSpPr/>
            <p:nvPr/>
          </p:nvSpPr>
          <p:spPr>
            <a:xfrm>
              <a:off x="0" y="0"/>
              <a:ext cx="13303631" cy="38100"/>
            </a:xfrm>
            <a:custGeom>
              <a:avLst/>
              <a:gdLst/>
              <a:ahLst/>
              <a:cxnLst/>
              <a:rect l="l" t="t" r="r" b="b"/>
              <a:pathLst>
                <a:path w="13303631" h="38100">
                  <a:moveTo>
                    <a:pt x="0" y="19050"/>
                  </a:moveTo>
                  <a:cubicBezTo>
                    <a:pt x="0" y="8509"/>
                    <a:pt x="8509" y="0"/>
                    <a:pt x="19050" y="0"/>
                  </a:cubicBezTo>
                  <a:lnTo>
                    <a:pt x="13284581" y="0"/>
                  </a:lnTo>
                  <a:cubicBezTo>
                    <a:pt x="13295122" y="0"/>
                    <a:pt x="13303631" y="8509"/>
                    <a:pt x="13303631" y="19050"/>
                  </a:cubicBezTo>
                  <a:cubicBezTo>
                    <a:pt x="13303631" y="29591"/>
                    <a:pt x="13295122" y="38100"/>
                    <a:pt x="13284581" y="38100"/>
                  </a:cubicBezTo>
                  <a:lnTo>
                    <a:pt x="19050" y="38100"/>
                  </a:lnTo>
                  <a:cubicBezTo>
                    <a:pt x="8509" y="38100"/>
                    <a:pt x="0" y="29591"/>
                    <a:pt x="0" y="19050"/>
                  </a:cubicBezTo>
                  <a:close/>
                </a:path>
              </a:pathLst>
            </a:custGeom>
            <a:solidFill>
              <a:srgbClr val="F05B77"/>
            </a:solidFill>
          </p:spPr>
        </p:sp>
      </p:grpSp>
      <p:grpSp>
        <p:nvGrpSpPr>
          <p:cNvPr id="32" name="Group 32"/>
          <p:cNvGrpSpPr/>
          <p:nvPr/>
        </p:nvGrpSpPr>
        <p:grpSpPr>
          <a:xfrm>
            <a:off x="5448151" y="5616104"/>
            <a:ext cx="533549" cy="533549"/>
            <a:chOff x="0" y="0"/>
            <a:chExt cx="711398" cy="711398"/>
          </a:xfrm>
        </p:grpSpPr>
        <p:sp>
          <p:nvSpPr>
            <p:cNvPr id="33" name="Freeform 33"/>
            <p:cNvSpPr/>
            <p:nvPr/>
          </p:nvSpPr>
          <p:spPr>
            <a:xfrm>
              <a:off x="19050" y="19050"/>
              <a:ext cx="673354" cy="673354"/>
            </a:xfrm>
            <a:custGeom>
              <a:avLst/>
              <a:gdLst/>
              <a:ahLst/>
              <a:cxnLst/>
              <a:rect l="l" t="t" r="r" b="b"/>
              <a:pathLst>
                <a:path w="673354" h="673354">
                  <a:moveTo>
                    <a:pt x="0" y="336677"/>
                  </a:moveTo>
                  <a:cubicBezTo>
                    <a:pt x="0" y="150749"/>
                    <a:pt x="150749" y="0"/>
                    <a:pt x="336677" y="0"/>
                  </a:cubicBezTo>
                  <a:cubicBezTo>
                    <a:pt x="522605" y="0"/>
                    <a:pt x="673354" y="150749"/>
                    <a:pt x="673354" y="336677"/>
                  </a:cubicBezTo>
                  <a:cubicBezTo>
                    <a:pt x="673354" y="522605"/>
                    <a:pt x="522605" y="673354"/>
                    <a:pt x="336677" y="673354"/>
                  </a:cubicBezTo>
                  <a:cubicBezTo>
                    <a:pt x="150749" y="673354"/>
                    <a:pt x="0" y="522605"/>
                    <a:pt x="0" y="336677"/>
                  </a:cubicBezTo>
                  <a:close/>
                </a:path>
              </a:pathLst>
            </a:custGeom>
            <a:solidFill>
              <a:srgbClr val="F2F2F2">
                <a:alpha val="56078"/>
              </a:srgbClr>
            </a:solidFill>
          </p:spPr>
        </p:sp>
        <p:sp>
          <p:nvSpPr>
            <p:cNvPr id="34" name="Freeform 34"/>
            <p:cNvSpPr/>
            <p:nvPr/>
          </p:nvSpPr>
          <p:spPr>
            <a:xfrm>
              <a:off x="0" y="0"/>
              <a:ext cx="711454" cy="711454"/>
            </a:xfrm>
            <a:custGeom>
              <a:avLst/>
              <a:gdLst/>
              <a:ahLst/>
              <a:cxnLst/>
              <a:rect l="l" t="t" r="r" b="b"/>
              <a:pathLst>
                <a:path w="711454" h="711454">
                  <a:moveTo>
                    <a:pt x="0" y="355727"/>
                  </a:moveTo>
                  <a:cubicBezTo>
                    <a:pt x="0" y="159258"/>
                    <a:pt x="159258" y="0"/>
                    <a:pt x="355727" y="0"/>
                  </a:cubicBezTo>
                  <a:cubicBezTo>
                    <a:pt x="361569" y="0"/>
                    <a:pt x="367030" y="2667"/>
                    <a:pt x="370586" y="7112"/>
                  </a:cubicBezTo>
                  <a:lnTo>
                    <a:pt x="355727" y="19050"/>
                  </a:lnTo>
                  <a:lnTo>
                    <a:pt x="355727" y="0"/>
                  </a:lnTo>
                  <a:lnTo>
                    <a:pt x="355727" y="19050"/>
                  </a:lnTo>
                  <a:lnTo>
                    <a:pt x="355727" y="0"/>
                  </a:lnTo>
                  <a:cubicBezTo>
                    <a:pt x="552196" y="0"/>
                    <a:pt x="711454" y="159258"/>
                    <a:pt x="711454" y="355727"/>
                  </a:cubicBezTo>
                  <a:cubicBezTo>
                    <a:pt x="711454" y="364490"/>
                    <a:pt x="705485" y="372110"/>
                    <a:pt x="696976" y="374269"/>
                  </a:cubicBezTo>
                  <a:lnTo>
                    <a:pt x="692404" y="355727"/>
                  </a:lnTo>
                  <a:lnTo>
                    <a:pt x="711454" y="355727"/>
                  </a:lnTo>
                  <a:cubicBezTo>
                    <a:pt x="711454" y="552196"/>
                    <a:pt x="552196" y="711454"/>
                    <a:pt x="355727" y="711454"/>
                  </a:cubicBezTo>
                  <a:lnTo>
                    <a:pt x="355727" y="692404"/>
                  </a:lnTo>
                  <a:lnTo>
                    <a:pt x="355727" y="673354"/>
                  </a:lnTo>
                  <a:lnTo>
                    <a:pt x="355727" y="692404"/>
                  </a:lnTo>
                  <a:lnTo>
                    <a:pt x="355727" y="711454"/>
                  </a:lnTo>
                  <a:cubicBezTo>
                    <a:pt x="159258" y="711454"/>
                    <a:pt x="0" y="552196"/>
                    <a:pt x="0" y="355727"/>
                  </a:cubicBezTo>
                  <a:lnTo>
                    <a:pt x="19050" y="355727"/>
                  </a:lnTo>
                  <a:lnTo>
                    <a:pt x="0" y="355727"/>
                  </a:lnTo>
                  <a:moveTo>
                    <a:pt x="38100" y="355727"/>
                  </a:moveTo>
                  <a:lnTo>
                    <a:pt x="19050" y="355727"/>
                  </a:lnTo>
                  <a:lnTo>
                    <a:pt x="38100" y="355727"/>
                  </a:lnTo>
                  <a:cubicBezTo>
                    <a:pt x="38100" y="531114"/>
                    <a:pt x="180340" y="673354"/>
                    <a:pt x="355727" y="673354"/>
                  </a:cubicBezTo>
                  <a:cubicBezTo>
                    <a:pt x="366268" y="673354"/>
                    <a:pt x="374777" y="681863"/>
                    <a:pt x="374777" y="692404"/>
                  </a:cubicBezTo>
                  <a:cubicBezTo>
                    <a:pt x="374777" y="702945"/>
                    <a:pt x="366268" y="711454"/>
                    <a:pt x="355727" y="711454"/>
                  </a:cubicBezTo>
                  <a:cubicBezTo>
                    <a:pt x="345186" y="711454"/>
                    <a:pt x="336677" y="702945"/>
                    <a:pt x="336677" y="692404"/>
                  </a:cubicBezTo>
                  <a:cubicBezTo>
                    <a:pt x="336677" y="681863"/>
                    <a:pt x="345186" y="673354"/>
                    <a:pt x="355727" y="673354"/>
                  </a:cubicBezTo>
                  <a:cubicBezTo>
                    <a:pt x="531114" y="673354"/>
                    <a:pt x="673354" y="531114"/>
                    <a:pt x="673354" y="355727"/>
                  </a:cubicBezTo>
                  <a:cubicBezTo>
                    <a:pt x="673354" y="346964"/>
                    <a:pt x="679323" y="339344"/>
                    <a:pt x="687832" y="337185"/>
                  </a:cubicBezTo>
                  <a:lnTo>
                    <a:pt x="692404" y="355727"/>
                  </a:lnTo>
                  <a:lnTo>
                    <a:pt x="673354" y="355727"/>
                  </a:lnTo>
                  <a:cubicBezTo>
                    <a:pt x="673354" y="180340"/>
                    <a:pt x="531114" y="38100"/>
                    <a:pt x="355727" y="38100"/>
                  </a:cubicBezTo>
                  <a:cubicBezTo>
                    <a:pt x="349885" y="38100"/>
                    <a:pt x="344424" y="35433"/>
                    <a:pt x="340868" y="30988"/>
                  </a:cubicBezTo>
                  <a:lnTo>
                    <a:pt x="355727" y="19050"/>
                  </a:lnTo>
                  <a:lnTo>
                    <a:pt x="355727" y="38100"/>
                  </a:lnTo>
                  <a:cubicBezTo>
                    <a:pt x="180340" y="38100"/>
                    <a:pt x="38100" y="180340"/>
                    <a:pt x="38100" y="355727"/>
                  </a:cubicBezTo>
                  <a:close/>
                </a:path>
              </a:pathLst>
            </a:custGeom>
            <a:solidFill>
              <a:srgbClr val="F05B77"/>
            </a:solidFill>
          </p:spPr>
        </p:sp>
      </p:grpSp>
      <p:grpSp>
        <p:nvGrpSpPr>
          <p:cNvPr id="35" name="Group 35"/>
          <p:cNvGrpSpPr/>
          <p:nvPr/>
        </p:nvGrpSpPr>
        <p:grpSpPr>
          <a:xfrm>
            <a:off x="5588645" y="5725046"/>
            <a:ext cx="252412" cy="315665"/>
            <a:chOff x="0" y="0"/>
            <a:chExt cx="336550" cy="420887"/>
          </a:xfrm>
        </p:grpSpPr>
        <p:sp>
          <p:nvSpPr>
            <p:cNvPr id="36" name="Freeform 36" descr="preencoded.png"/>
            <p:cNvSpPr/>
            <p:nvPr/>
          </p:nvSpPr>
          <p:spPr>
            <a:xfrm>
              <a:off x="0" y="0"/>
              <a:ext cx="336550" cy="420878"/>
            </a:xfrm>
            <a:custGeom>
              <a:avLst/>
              <a:gdLst/>
              <a:ahLst/>
              <a:cxnLst/>
              <a:rect l="l" t="t" r="r" b="b"/>
              <a:pathLst>
                <a:path w="336550" h="420878">
                  <a:moveTo>
                    <a:pt x="0" y="0"/>
                  </a:moveTo>
                  <a:lnTo>
                    <a:pt x="336550" y="0"/>
                  </a:lnTo>
                  <a:lnTo>
                    <a:pt x="336550" y="420878"/>
                  </a:lnTo>
                  <a:lnTo>
                    <a:pt x="0" y="420878"/>
                  </a:lnTo>
                  <a:lnTo>
                    <a:pt x="0" y="0"/>
                  </a:lnTo>
                  <a:close/>
                </a:path>
              </a:pathLst>
            </a:custGeom>
            <a:blipFill>
              <a:blip r:embed="rId5"/>
              <a:stretch>
                <a:fillRect l="-1160" r="-1160" b="-2"/>
              </a:stretch>
            </a:blipFill>
          </p:spPr>
        </p:sp>
      </p:grpSp>
      <p:sp>
        <p:nvSpPr>
          <p:cNvPr id="37" name="TextBox 37"/>
          <p:cNvSpPr txBox="1"/>
          <p:nvPr/>
        </p:nvSpPr>
        <p:spPr>
          <a:xfrm>
            <a:off x="928092" y="6364040"/>
            <a:ext cx="2376934" cy="306586"/>
          </a:xfrm>
          <a:prstGeom prst="rect">
            <a:avLst/>
          </a:prstGeom>
        </p:spPr>
        <p:txBody>
          <a:bodyPr lIns="0" tIns="0" rIns="0" bIns="0" rtlCol="0" anchor="t">
            <a:spAutoFit/>
          </a:bodyPr>
          <a:lstStyle/>
          <a:p>
            <a:pPr algn="l">
              <a:lnSpc>
                <a:spcPts val="2312"/>
              </a:lnSpc>
            </a:pPr>
            <a:r>
              <a:rPr lang="en-US" sz="1812" b="1">
                <a:solidFill>
                  <a:srgbClr val="FFFFFF"/>
                </a:solidFill>
                <a:latin typeface="Nunito Bold"/>
                <a:ea typeface="Nunito Bold"/>
                <a:cs typeface="Nunito Bold"/>
                <a:sym typeface="Nunito Bold"/>
              </a:rPr>
              <a:t>Blacklisting</a:t>
            </a:r>
          </a:p>
        </p:txBody>
      </p:sp>
      <p:sp>
        <p:nvSpPr>
          <p:cNvPr id="38" name="TextBox 38"/>
          <p:cNvSpPr txBox="1"/>
          <p:nvPr/>
        </p:nvSpPr>
        <p:spPr>
          <a:xfrm>
            <a:off x="928092" y="6734621"/>
            <a:ext cx="9573815" cy="703660"/>
          </a:xfrm>
          <a:prstGeom prst="rect">
            <a:avLst/>
          </a:prstGeom>
        </p:spPr>
        <p:txBody>
          <a:bodyPr lIns="0" tIns="0" rIns="0" bIns="0" rtlCol="0" anchor="t">
            <a:spAutoFit/>
          </a:bodyPr>
          <a:lstStyle/>
          <a:p>
            <a:pPr algn="l">
              <a:lnSpc>
                <a:spcPts val="2499"/>
              </a:lnSpc>
            </a:pPr>
            <a:r>
              <a:rPr lang="en-US" sz="1562">
                <a:solidFill>
                  <a:srgbClr val="FFFFFF"/>
                </a:solidFill>
                <a:latin typeface="PT Sans"/>
                <a:ea typeface="PT Sans"/>
                <a:cs typeface="PT Sans"/>
                <a:sym typeface="PT Sans"/>
              </a:rPr>
              <a:t>Blocks messages from known spam sources, including specific IP addresses, email domains, or sender addresses identified as malicious.</a:t>
            </a:r>
          </a:p>
        </p:txBody>
      </p:sp>
      <p:grpSp>
        <p:nvGrpSpPr>
          <p:cNvPr id="39" name="Group 39"/>
          <p:cNvGrpSpPr/>
          <p:nvPr/>
        </p:nvGrpSpPr>
        <p:grpSpPr>
          <a:xfrm>
            <a:off x="726132" y="7943255"/>
            <a:ext cx="9977735" cy="1771650"/>
            <a:chOff x="0" y="0"/>
            <a:chExt cx="13303647" cy="2362200"/>
          </a:xfrm>
        </p:grpSpPr>
        <p:sp>
          <p:nvSpPr>
            <p:cNvPr id="40" name="Freeform 40"/>
            <p:cNvSpPr/>
            <p:nvPr/>
          </p:nvSpPr>
          <p:spPr>
            <a:xfrm>
              <a:off x="0" y="0"/>
              <a:ext cx="13303631" cy="2362200"/>
            </a:xfrm>
            <a:custGeom>
              <a:avLst/>
              <a:gdLst/>
              <a:ahLst/>
              <a:cxnLst/>
              <a:rect l="l" t="t" r="r" b="b"/>
              <a:pathLst>
                <a:path w="13303631" h="2362200">
                  <a:moveTo>
                    <a:pt x="0" y="0"/>
                  </a:moveTo>
                  <a:lnTo>
                    <a:pt x="13303631" y="0"/>
                  </a:lnTo>
                  <a:lnTo>
                    <a:pt x="13303631" y="2362200"/>
                  </a:lnTo>
                  <a:lnTo>
                    <a:pt x="0" y="2362200"/>
                  </a:lnTo>
                  <a:close/>
                </a:path>
              </a:pathLst>
            </a:custGeom>
            <a:solidFill>
              <a:srgbClr val="48A8E2"/>
            </a:solidFill>
          </p:spPr>
        </p:sp>
      </p:grpSp>
      <p:grpSp>
        <p:nvGrpSpPr>
          <p:cNvPr id="41" name="Group 41"/>
          <p:cNvGrpSpPr/>
          <p:nvPr/>
        </p:nvGrpSpPr>
        <p:grpSpPr>
          <a:xfrm>
            <a:off x="726132" y="7943255"/>
            <a:ext cx="9977735" cy="28575"/>
            <a:chOff x="0" y="0"/>
            <a:chExt cx="13303647" cy="38100"/>
          </a:xfrm>
        </p:grpSpPr>
        <p:sp>
          <p:nvSpPr>
            <p:cNvPr id="42" name="Freeform 42"/>
            <p:cNvSpPr/>
            <p:nvPr/>
          </p:nvSpPr>
          <p:spPr>
            <a:xfrm>
              <a:off x="0" y="0"/>
              <a:ext cx="13303631" cy="38100"/>
            </a:xfrm>
            <a:custGeom>
              <a:avLst/>
              <a:gdLst/>
              <a:ahLst/>
              <a:cxnLst/>
              <a:rect l="l" t="t" r="r" b="b"/>
              <a:pathLst>
                <a:path w="13303631" h="38100">
                  <a:moveTo>
                    <a:pt x="0" y="19050"/>
                  </a:moveTo>
                  <a:cubicBezTo>
                    <a:pt x="0" y="8509"/>
                    <a:pt x="8509" y="0"/>
                    <a:pt x="19050" y="0"/>
                  </a:cubicBezTo>
                  <a:lnTo>
                    <a:pt x="13284581" y="0"/>
                  </a:lnTo>
                  <a:cubicBezTo>
                    <a:pt x="13295122" y="0"/>
                    <a:pt x="13303631" y="8509"/>
                    <a:pt x="13303631" y="19050"/>
                  </a:cubicBezTo>
                  <a:cubicBezTo>
                    <a:pt x="13303631" y="29591"/>
                    <a:pt x="13295122" y="38100"/>
                    <a:pt x="13284581" y="38100"/>
                  </a:cubicBezTo>
                  <a:lnTo>
                    <a:pt x="19050" y="38100"/>
                  </a:lnTo>
                  <a:cubicBezTo>
                    <a:pt x="8509" y="38100"/>
                    <a:pt x="0" y="29591"/>
                    <a:pt x="0" y="19050"/>
                  </a:cubicBezTo>
                  <a:close/>
                </a:path>
              </a:pathLst>
            </a:custGeom>
            <a:solidFill>
              <a:srgbClr val="2E8EC8"/>
            </a:solidFill>
          </p:spPr>
        </p:sp>
      </p:grpSp>
      <p:grpSp>
        <p:nvGrpSpPr>
          <p:cNvPr id="43" name="Group 43"/>
          <p:cNvGrpSpPr/>
          <p:nvPr/>
        </p:nvGrpSpPr>
        <p:grpSpPr>
          <a:xfrm>
            <a:off x="5448151" y="7690768"/>
            <a:ext cx="533549" cy="533549"/>
            <a:chOff x="0" y="0"/>
            <a:chExt cx="711398" cy="711398"/>
          </a:xfrm>
        </p:grpSpPr>
        <p:sp>
          <p:nvSpPr>
            <p:cNvPr id="44" name="Freeform 44"/>
            <p:cNvSpPr/>
            <p:nvPr/>
          </p:nvSpPr>
          <p:spPr>
            <a:xfrm>
              <a:off x="19050" y="19050"/>
              <a:ext cx="673354" cy="673354"/>
            </a:xfrm>
            <a:custGeom>
              <a:avLst/>
              <a:gdLst/>
              <a:ahLst/>
              <a:cxnLst/>
              <a:rect l="l" t="t" r="r" b="b"/>
              <a:pathLst>
                <a:path w="673354" h="673354">
                  <a:moveTo>
                    <a:pt x="0" y="336677"/>
                  </a:moveTo>
                  <a:cubicBezTo>
                    <a:pt x="0" y="150749"/>
                    <a:pt x="150749" y="0"/>
                    <a:pt x="336677" y="0"/>
                  </a:cubicBezTo>
                  <a:cubicBezTo>
                    <a:pt x="522605" y="0"/>
                    <a:pt x="673354" y="150749"/>
                    <a:pt x="673354" y="336677"/>
                  </a:cubicBezTo>
                  <a:cubicBezTo>
                    <a:pt x="673354" y="522605"/>
                    <a:pt x="522605" y="673354"/>
                    <a:pt x="336677" y="673354"/>
                  </a:cubicBezTo>
                  <a:cubicBezTo>
                    <a:pt x="150749" y="673354"/>
                    <a:pt x="0" y="522605"/>
                    <a:pt x="0" y="336677"/>
                  </a:cubicBezTo>
                  <a:close/>
                </a:path>
              </a:pathLst>
            </a:custGeom>
            <a:solidFill>
              <a:srgbClr val="F2F2F2">
                <a:alpha val="56078"/>
              </a:srgbClr>
            </a:solidFill>
          </p:spPr>
        </p:sp>
        <p:sp>
          <p:nvSpPr>
            <p:cNvPr id="45" name="Freeform 45"/>
            <p:cNvSpPr/>
            <p:nvPr/>
          </p:nvSpPr>
          <p:spPr>
            <a:xfrm>
              <a:off x="0" y="0"/>
              <a:ext cx="711454" cy="711454"/>
            </a:xfrm>
            <a:custGeom>
              <a:avLst/>
              <a:gdLst/>
              <a:ahLst/>
              <a:cxnLst/>
              <a:rect l="l" t="t" r="r" b="b"/>
              <a:pathLst>
                <a:path w="711454" h="711454">
                  <a:moveTo>
                    <a:pt x="0" y="355727"/>
                  </a:moveTo>
                  <a:cubicBezTo>
                    <a:pt x="0" y="159258"/>
                    <a:pt x="159258" y="0"/>
                    <a:pt x="355727" y="0"/>
                  </a:cubicBezTo>
                  <a:cubicBezTo>
                    <a:pt x="361569" y="0"/>
                    <a:pt x="367030" y="2667"/>
                    <a:pt x="370586" y="7112"/>
                  </a:cubicBezTo>
                  <a:lnTo>
                    <a:pt x="355727" y="19050"/>
                  </a:lnTo>
                  <a:lnTo>
                    <a:pt x="355727" y="0"/>
                  </a:lnTo>
                  <a:lnTo>
                    <a:pt x="355727" y="19050"/>
                  </a:lnTo>
                  <a:lnTo>
                    <a:pt x="355727" y="0"/>
                  </a:lnTo>
                  <a:cubicBezTo>
                    <a:pt x="552196" y="0"/>
                    <a:pt x="711454" y="159258"/>
                    <a:pt x="711454" y="355727"/>
                  </a:cubicBezTo>
                  <a:cubicBezTo>
                    <a:pt x="711454" y="364490"/>
                    <a:pt x="705485" y="372110"/>
                    <a:pt x="696976" y="374269"/>
                  </a:cubicBezTo>
                  <a:lnTo>
                    <a:pt x="692404" y="355727"/>
                  </a:lnTo>
                  <a:lnTo>
                    <a:pt x="711454" y="355727"/>
                  </a:lnTo>
                  <a:cubicBezTo>
                    <a:pt x="711454" y="552196"/>
                    <a:pt x="552196" y="711454"/>
                    <a:pt x="355727" y="711454"/>
                  </a:cubicBezTo>
                  <a:lnTo>
                    <a:pt x="355727" y="692404"/>
                  </a:lnTo>
                  <a:lnTo>
                    <a:pt x="355727" y="673354"/>
                  </a:lnTo>
                  <a:lnTo>
                    <a:pt x="355727" y="692404"/>
                  </a:lnTo>
                  <a:lnTo>
                    <a:pt x="355727" y="711454"/>
                  </a:lnTo>
                  <a:cubicBezTo>
                    <a:pt x="159258" y="711454"/>
                    <a:pt x="0" y="552196"/>
                    <a:pt x="0" y="355727"/>
                  </a:cubicBezTo>
                  <a:lnTo>
                    <a:pt x="19050" y="355727"/>
                  </a:lnTo>
                  <a:lnTo>
                    <a:pt x="0" y="355727"/>
                  </a:lnTo>
                  <a:moveTo>
                    <a:pt x="38100" y="355727"/>
                  </a:moveTo>
                  <a:lnTo>
                    <a:pt x="19050" y="355727"/>
                  </a:lnTo>
                  <a:lnTo>
                    <a:pt x="38100" y="355727"/>
                  </a:lnTo>
                  <a:cubicBezTo>
                    <a:pt x="38100" y="531114"/>
                    <a:pt x="180340" y="673354"/>
                    <a:pt x="355727" y="673354"/>
                  </a:cubicBezTo>
                  <a:cubicBezTo>
                    <a:pt x="366268" y="673354"/>
                    <a:pt x="374777" y="681863"/>
                    <a:pt x="374777" y="692404"/>
                  </a:cubicBezTo>
                  <a:cubicBezTo>
                    <a:pt x="374777" y="702945"/>
                    <a:pt x="366268" y="711454"/>
                    <a:pt x="355727" y="711454"/>
                  </a:cubicBezTo>
                  <a:cubicBezTo>
                    <a:pt x="345186" y="711454"/>
                    <a:pt x="336677" y="702945"/>
                    <a:pt x="336677" y="692404"/>
                  </a:cubicBezTo>
                  <a:cubicBezTo>
                    <a:pt x="336677" y="681863"/>
                    <a:pt x="345186" y="673354"/>
                    <a:pt x="355727" y="673354"/>
                  </a:cubicBezTo>
                  <a:cubicBezTo>
                    <a:pt x="531114" y="673354"/>
                    <a:pt x="673354" y="531114"/>
                    <a:pt x="673354" y="355727"/>
                  </a:cubicBezTo>
                  <a:cubicBezTo>
                    <a:pt x="673354" y="346964"/>
                    <a:pt x="679323" y="339344"/>
                    <a:pt x="687832" y="337185"/>
                  </a:cubicBezTo>
                  <a:lnTo>
                    <a:pt x="692404" y="355727"/>
                  </a:lnTo>
                  <a:lnTo>
                    <a:pt x="673354" y="355727"/>
                  </a:lnTo>
                  <a:cubicBezTo>
                    <a:pt x="673354" y="180340"/>
                    <a:pt x="531114" y="38100"/>
                    <a:pt x="355727" y="38100"/>
                  </a:cubicBezTo>
                  <a:cubicBezTo>
                    <a:pt x="349885" y="38100"/>
                    <a:pt x="344424" y="35433"/>
                    <a:pt x="340868" y="30988"/>
                  </a:cubicBezTo>
                  <a:lnTo>
                    <a:pt x="355727" y="19050"/>
                  </a:lnTo>
                  <a:lnTo>
                    <a:pt x="355727" y="38100"/>
                  </a:lnTo>
                  <a:cubicBezTo>
                    <a:pt x="180340" y="38100"/>
                    <a:pt x="38100" y="180340"/>
                    <a:pt x="38100" y="355727"/>
                  </a:cubicBezTo>
                  <a:close/>
                </a:path>
              </a:pathLst>
            </a:custGeom>
            <a:solidFill>
              <a:srgbClr val="2E8EC8"/>
            </a:solidFill>
          </p:spPr>
        </p:sp>
      </p:grpSp>
      <p:grpSp>
        <p:nvGrpSpPr>
          <p:cNvPr id="46" name="Group 46"/>
          <p:cNvGrpSpPr/>
          <p:nvPr/>
        </p:nvGrpSpPr>
        <p:grpSpPr>
          <a:xfrm>
            <a:off x="5588645" y="7799710"/>
            <a:ext cx="252412" cy="315665"/>
            <a:chOff x="0" y="0"/>
            <a:chExt cx="336550" cy="420887"/>
          </a:xfrm>
        </p:grpSpPr>
        <p:sp>
          <p:nvSpPr>
            <p:cNvPr id="47" name="Freeform 47" descr="preencoded.png"/>
            <p:cNvSpPr/>
            <p:nvPr/>
          </p:nvSpPr>
          <p:spPr>
            <a:xfrm>
              <a:off x="0" y="0"/>
              <a:ext cx="336550" cy="420878"/>
            </a:xfrm>
            <a:custGeom>
              <a:avLst/>
              <a:gdLst/>
              <a:ahLst/>
              <a:cxnLst/>
              <a:rect l="l" t="t" r="r" b="b"/>
              <a:pathLst>
                <a:path w="336550" h="420878">
                  <a:moveTo>
                    <a:pt x="0" y="0"/>
                  </a:moveTo>
                  <a:lnTo>
                    <a:pt x="336550" y="0"/>
                  </a:lnTo>
                  <a:lnTo>
                    <a:pt x="336550" y="420878"/>
                  </a:lnTo>
                  <a:lnTo>
                    <a:pt x="0" y="420878"/>
                  </a:lnTo>
                  <a:lnTo>
                    <a:pt x="0" y="0"/>
                  </a:lnTo>
                  <a:close/>
                </a:path>
              </a:pathLst>
            </a:custGeom>
            <a:blipFill>
              <a:blip r:embed="rId6"/>
              <a:stretch>
                <a:fillRect l="-1160" r="-1160" b="-2"/>
              </a:stretch>
            </a:blipFill>
          </p:spPr>
        </p:sp>
      </p:grpSp>
      <p:sp>
        <p:nvSpPr>
          <p:cNvPr id="48" name="TextBox 48"/>
          <p:cNvSpPr txBox="1"/>
          <p:nvPr/>
        </p:nvSpPr>
        <p:spPr>
          <a:xfrm>
            <a:off x="928092" y="8438704"/>
            <a:ext cx="2376934" cy="306586"/>
          </a:xfrm>
          <a:prstGeom prst="rect">
            <a:avLst/>
          </a:prstGeom>
        </p:spPr>
        <p:txBody>
          <a:bodyPr lIns="0" tIns="0" rIns="0" bIns="0" rtlCol="0" anchor="t">
            <a:spAutoFit/>
          </a:bodyPr>
          <a:lstStyle/>
          <a:p>
            <a:pPr algn="l">
              <a:lnSpc>
                <a:spcPts val="2312"/>
              </a:lnSpc>
            </a:pPr>
            <a:r>
              <a:rPr lang="en-US" sz="1812" b="1">
                <a:solidFill>
                  <a:srgbClr val="000000"/>
                </a:solidFill>
                <a:latin typeface="Nunito Bold"/>
                <a:ea typeface="Nunito Bold"/>
                <a:cs typeface="Nunito Bold"/>
                <a:sym typeface="Nunito Bold"/>
              </a:rPr>
              <a:t>Heuristic Filtering</a:t>
            </a:r>
          </a:p>
        </p:txBody>
      </p:sp>
      <p:sp>
        <p:nvSpPr>
          <p:cNvPr id="49" name="TextBox 49"/>
          <p:cNvSpPr txBox="1"/>
          <p:nvPr/>
        </p:nvSpPr>
        <p:spPr>
          <a:xfrm>
            <a:off x="928092" y="8809285"/>
            <a:ext cx="9573815" cy="703660"/>
          </a:xfrm>
          <a:prstGeom prst="rect">
            <a:avLst/>
          </a:prstGeom>
        </p:spPr>
        <p:txBody>
          <a:bodyPr lIns="0" tIns="0" rIns="0" bIns="0" rtlCol="0" anchor="t">
            <a:spAutoFit/>
          </a:bodyPr>
          <a:lstStyle/>
          <a:p>
            <a:pPr algn="l">
              <a:lnSpc>
                <a:spcPts val="2499"/>
              </a:lnSpc>
            </a:pPr>
            <a:r>
              <a:rPr lang="en-US" sz="1562">
                <a:solidFill>
                  <a:srgbClr val="000000"/>
                </a:solidFill>
                <a:latin typeface="PT Sans"/>
                <a:ea typeface="PT Sans"/>
                <a:cs typeface="PT Sans"/>
                <a:sym typeface="PT Sans"/>
              </a:rPr>
              <a:t>Uses rule-based scoring to identify spam-like traits, assigning points for characteristics such as unusual formatting or suspicious links.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sp>
      </p:grpSp>
      <p:sp>
        <p:nvSpPr>
          <p:cNvPr id="6" name="TextBox 6"/>
          <p:cNvSpPr txBox="1"/>
          <p:nvPr/>
        </p:nvSpPr>
        <p:spPr>
          <a:xfrm>
            <a:off x="661392" y="510034"/>
            <a:ext cx="9347598" cy="565397"/>
          </a:xfrm>
          <a:prstGeom prst="rect">
            <a:avLst/>
          </a:prstGeom>
        </p:spPr>
        <p:txBody>
          <a:bodyPr lIns="0" tIns="0" rIns="0" bIns="0" rtlCol="0" anchor="t">
            <a:spAutoFit/>
          </a:bodyPr>
          <a:lstStyle/>
          <a:p>
            <a:pPr algn="l">
              <a:lnSpc>
                <a:spcPts val="4375"/>
              </a:lnSpc>
            </a:pPr>
            <a:r>
              <a:rPr lang="en-US" sz="3500" b="1">
                <a:solidFill>
                  <a:srgbClr val="FFFFFF"/>
                </a:solidFill>
                <a:latin typeface="Nunito Bold"/>
                <a:ea typeface="Nunito Bold"/>
                <a:cs typeface="Nunito Bold"/>
                <a:sym typeface="Nunito Bold"/>
              </a:rPr>
              <a:t>The Brains Behind the Filter: Algorithms Used</a:t>
            </a:r>
          </a:p>
        </p:txBody>
      </p:sp>
      <p:sp>
        <p:nvSpPr>
          <p:cNvPr id="7" name="TextBox 7"/>
          <p:cNvSpPr txBox="1"/>
          <p:nvPr/>
        </p:nvSpPr>
        <p:spPr>
          <a:xfrm>
            <a:off x="661392" y="1386631"/>
            <a:ext cx="16965216" cy="369094"/>
          </a:xfrm>
          <a:prstGeom prst="rect">
            <a:avLst/>
          </a:prstGeom>
        </p:spPr>
        <p:txBody>
          <a:bodyPr lIns="0" tIns="0" rIns="0" bIns="0" rtlCol="0" anchor="t">
            <a:spAutoFit/>
          </a:bodyPr>
          <a:lstStyle/>
          <a:p>
            <a:pPr algn="l">
              <a:lnSpc>
                <a:spcPts val="2374"/>
              </a:lnSpc>
            </a:pPr>
            <a:r>
              <a:rPr lang="en-US" sz="1437">
                <a:solidFill>
                  <a:srgbClr val="FFFFFF"/>
                </a:solidFill>
                <a:latin typeface="PT Sans"/>
                <a:ea typeface="PT Sans"/>
                <a:cs typeface="PT Sans"/>
                <a:sym typeface="PT Sans"/>
              </a:rPr>
              <a:t>Modern spam filters are powered by advanced machine learning algorithms, enabling high accuracy and adaptability against evolving threats.</a:t>
            </a:r>
          </a:p>
        </p:txBody>
      </p:sp>
      <p:grpSp>
        <p:nvGrpSpPr>
          <p:cNvPr id="8" name="Group 8"/>
          <p:cNvGrpSpPr/>
          <p:nvPr/>
        </p:nvGrpSpPr>
        <p:grpSpPr>
          <a:xfrm>
            <a:off x="651867" y="2171254"/>
            <a:ext cx="8271122" cy="1506439"/>
            <a:chOff x="0" y="0"/>
            <a:chExt cx="11028163" cy="2008585"/>
          </a:xfrm>
        </p:grpSpPr>
        <p:sp>
          <p:nvSpPr>
            <p:cNvPr id="9" name="Freeform 9"/>
            <p:cNvSpPr/>
            <p:nvPr/>
          </p:nvSpPr>
          <p:spPr>
            <a:xfrm>
              <a:off x="12700" y="12700"/>
              <a:ext cx="11002772" cy="1983232"/>
            </a:xfrm>
            <a:custGeom>
              <a:avLst/>
              <a:gdLst/>
              <a:ahLst/>
              <a:cxnLst/>
              <a:rect l="l" t="t" r="r" b="b"/>
              <a:pathLst>
                <a:path w="11002772" h="1983232">
                  <a:moveTo>
                    <a:pt x="0" y="377952"/>
                  </a:moveTo>
                  <a:cubicBezTo>
                    <a:pt x="0" y="169164"/>
                    <a:pt x="170942" y="0"/>
                    <a:pt x="381889" y="0"/>
                  </a:cubicBezTo>
                  <a:lnTo>
                    <a:pt x="10620883" y="0"/>
                  </a:lnTo>
                  <a:cubicBezTo>
                    <a:pt x="10831830" y="0"/>
                    <a:pt x="11002772" y="169164"/>
                    <a:pt x="11002772" y="377952"/>
                  </a:cubicBezTo>
                  <a:lnTo>
                    <a:pt x="11002772" y="1605153"/>
                  </a:lnTo>
                  <a:cubicBezTo>
                    <a:pt x="11002772" y="1813941"/>
                    <a:pt x="10831830" y="1983105"/>
                    <a:pt x="10620883" y="1983105"/>
                  </a:cubicBezTo>
                  <a:lnTo>
                    <a:pt x="381889" y="1983105"/>
                  </a:lnTo>
                  <a:cubicBezTo>
                    <a:pt x="170942" y="1983232"/>
                    <a:pt x="0" y="1813941"/>
                    <a:pt x="0" y="1605153"/>
                  </a:cubicBezTo>
                  <a:close/>
                </a:path>
              </a:pathLst>
            </a:custGeom>
            <a:solidFill>
              <a:srgbClr val="00002E">
                <a:alpha val="56078"/>
              </a:srgbClr>
            </a:solidFill>
          </p:spPr>
        </p:sp>
        <p:sp>
          <p:nvSpPr>
            <p:cNvPr id="10" name="Freeform 10"/>
            <p:cNvSpPr/>
            <p:nvPr/>
          </p:nvSpPr>
          <p:spPr>
            <a:xfrm>
              <a:off x="0" y="0"/>
              <a:ext cx="11028172" cy="2008632"/>
            </a:xfrm>
            <a:custGeom>
              <a:avLst/>
              <a:gdLst/>
              <a:ahLst/>
              <a:cxnLst/>
              <a:rect l="l" t="t" r="r" b="b"/>
              <a:pathLst>
                <a:path w="11028172" h="2008632">
                  <a:moveTo>
                    <a:pt x="0" y="390652"/>
                  </a:moveTo>
                  <a:cubicBezTo>
                    <a:pt x="0" y="174752"/>
                    <a:pt x="176784" y="0"/>
                    <a:pt x="394589" y="0"/>
                  </a:cubicBezTo>
                  <a:lnTo>
                    <a:pt x="10633583" y="0"/>
                  </a:lnTo>
                  <a:lnTo>
                    <a:pt x="10633583" y="12700"/>
                  </a:lnTo>
                  <a:lnTo>
                    <a:pt x="10633583" y="0"/>
                  </a:lnTo>
                  <a:cubicBezTo>
                    <a:pt x="10851388" y="0"/>
                    <a:pt x="11028172" y="174752"/>
                    <a:pt x="11028172" y="390652"/>
                  </a:cubicBezTo>
                  <a:lnTo>
                    <a:pt x="11015472" y="390652"/>
                  </a:lnTo>
                  <a:lnTo>
                    <a:pt x="11028172" y="390652"/>
                  </a:lnTo>
                  <a:lnTo>
                    <a:pt x="11028172" y="1617853"/>
                  </a:lnTo>
                  <a:lnTo>
                    <a:pt x="11015472" y="1617853"/>
                  </a:lnTo>
                  <a:lnTo>
                    <a:pt x="11028172" y="1617853"/>
                  </a:lnTo>
                  <a:cubicBezTo>
                    <a:pt x="11028172" y="1833753"/>
                    <a:pt x="10851388" y="2008505"/>
                    <a:pt x="10633583" y="2008505"/>
                  </a:cubicBezTo>
                  <a:lnTo>
                    <a:pt x="10633583" y="1995805"/>
                  </a:lnTo>
                  <a:lnTo>
                    <a:pt x="10633583" y="2008505"/>
                  </a:lnTo>
                  <a:lnTo>
                    <a:pt x="394589" y="2008505"/>
                  </a:lnTo>
                  <a:lnTo>
                    <a:pt x="394589" y="1995805"/>
                  </a:lnTo>
                  <a:lnTo>
                    <a:pt x="394589" y="2008505"/>
                  </a:lnTo>
                  <a:cubicBezTo>
                    <a:pt x="176784" y="2008632"/>
                    <a:pt x="0" y="1833753"/>
                    <a:pt x="0" y="1617853"/>
                  </a:cubicBezTo>
                  <a:lnTo>
                    <a:pt x="0" y="390652"/>
                  </a:lnTo>
                  <a:lnTo>
                    <a:pt x="12700" y="390652"/>
                  </a:lnTo>
                  <a:lnTo>
                    <a:pt x="0" y="390652"/>
                  </a:lnTo>
                  <a:moveTo>
                    <a:pt x="25400" y="390652"/>
                  </a:moveTo>
                  <a:lnTo>
                    <a:pt x="25400" y="1617853"/>
                  </a:lnTo>
                  <a:lnTo>
                    <a:pt x="12700" y="1617853"/>
                  </a:lnTo>
                  <a:lnTo>
                    <a:pt x="25400" y="1617853"/>
                  </a:lnTo>
                  <a:cubicBezTo>
                    <a:pt x="25400" y="1819402"/>
                    <a:pt x="190627" y="1983105"/>
                    <a:pt x="394589" y="1983105"/>
                  </a:cubicBezTo>
                  <a:lnTo>
                    <a:pt x="10633583" y="1983105"/>
                  </a:lnTo>
                  <a:cubicBezTo>
                    <a:pt x="10837672" y="1983105"/>
                    <a:pt x="11002772" y="1819402"/>
                    <a:pt x="11002772" y="1617853"/>
                  </a:cubicBezTo>
                  <a:lnTo>
                    <a:pt x="11002772" y="390652"/>
                  </a:lnTo>
                  <a:cubicBezTo>
                    <a:pt x="11002772" y="189103"/>
                    <a:pt x="10837545" y="25400"/>
                    <a:pt x="10633583" y="25400"/>
                  </a:cubicBezTo>
                  <a:lnTo>
                    <a:pt x="394589" y="25400"/>
                  </a:lnTo>
                  <a:lnTo>
                    <a:pt x="394589" y="12700"/>
                  </a:lnTo>
                  <a:lnTo>
                    <a:pt x="394589" y="25400"/>
                  </a:lnTo>
                  <a:cubicBezTo>
                    <a:pt x="190627" y="25400"/>
                    <a:pt x="25400" y="189103"/>
                    <a:pt x="25400" y="390652"/>
                  </a:cubicBezTo>
                  <a:close/>
                </a:path>
              </a:pathLst>
            </a:custGeom>
            <a:solidFill>
              <a:srgbClr val="F2B42D"/>
            </a:solidFill>
          </p:spPr>
        </p:sp>
      </p:grpSp>
      <p:grpSp>
        <p:nvGrpSpPr>
          <p:cNvPr id="11" name="Group 11"/>
          <p:cNvGrpSpPr/>
          <p:nvPr/>
        </p:nvGrpSpPr>
        <p:grpSpPr>
          <a:xfrm>
            <a:off x="680443" y="2199829"/>
            <a:ext cx="755897" cy="1449289"/>
            <a:chOff x="0" y="0"/>
            <a:chExt cx="1007863" cy="1932385"/>
          </a:xfrm>
        </p:grpSpPr>
        <p:sp>
          <p:nvSpPr>
            <p:cNvPr id="12" name="Freeform 12"/>
            <p:cNvSpPr/>
            <p:nvPr/>
          </p:nvSpPr>
          <p:spPr>
            <a:xfrm>
              <a:off x="0" y="0"/>
              <a:ext cx="1007872" cy="1932432"/>
            </a:xfrm>
            <a:custGeom>
              <a:avLst/>
              <a:gdLst/>
              <a:ahLst/>
              <a:cxnLst/>
              <a:rect l="l" t="t" r="r" b="b"/>
              <a:pathLst>
                <a:path w="1007872" h="1932432">
                  <a:moveTo>
                    <a:pt x="0" y="347472"/>
                  </a:moveTo>
                  <a:cubicBezTo>
                    <a:pt x="0" y="155575"/>
                    <a:pt x="155575" y="0"/>
                    <a:pt x="347472" y="0"/>
                  </a:cubicBezTo>
                  <a:lnTo>
                    <a:pt x="660400" y="0"/>
                  </a:lnTo>
                  <a:cubicBezTo>
                    <a:pt x="852297" y="0"/>
                    <a:pt x="1007872" y="155575"/>
                    <a:pt x="1007872" y="347472"/>
                  </a:cubicBezTo>
                  <a:lnTo>
                    <a:pt x="1007872" y="1584833"/>
                  </a:lnTo>
                  <a:cubicBezTo>
                    <a:pt x="1007872" y="1776730"/>
                    <a:pt x="852297" y="1932305"/>
                    <a:pt x="660400" y="1932305"/>
                  </a:cubicBezTo>
                  <a:lnTo>
                    <a:pt x="347472" y="1932305"/>
                  </a:lnTo>
                  <a:cubicBezTo>
                    <a:pt x="155575" y="1932432"/>
                    <a:pt x="0" y="1776857"/>
                    <a:pt x="0" y="1584833"/>
                  </a:cubicBezTo>
                  <a:close/>
                </a:path>
              </a:pathLst>
            </a:custGeom>
            <a:solidFill>
              <a:srgbClr val="00002E"/>
            </a:solidFill>
          </p:spPr>
        </p:sp>
      </p:grpSp>
      <p:sp>
        <p:nvSpPr>
          <p:cNvPr id="13" name="TextBox 13"/>
          <p:cNvSpPr txBox="1"/>
          <p:nvPr/>
        </p:nvSpPr>
        <p:spPr>
          <a:xfrm>
            <a:off x="907108" y="2794993"/>
            <a:ext cx="283369" cy="306586"/>
          </a:xfrm>
          <a:prstGeom prst="rect">
            <a:avLst/>
          </a:prstGeom>
        </p:spPr>
        <p:txBody>
          <a:bodyPr lIns="0" tIns="0" rIns="0" bIns="0" rtlCol="0" anchor="t">
            <a:spAutoFit/>
          </a:bodyPr>
          <a:lstStyle/>
          <a:p>
            <a:pPr algn="l">
              <a:lnSpc>
                <a:spcPts val="2187"/>
              </a:lnSpc>
            </a:pPr>
            <a:r>
              <a:rPr lang="en-US" sz="2187" b="1">
                <a:solidFill>
                  <a:srgbClr val="FFFFFF"/>
                </a:solidFill>
                <a:latin typeface="Nunito Bold"/>
                <a:ea typeface="Nunito Bold"/>
                <a:cs typeface="Nunito Bold"/>
                <a:sym typeface="Nunito Bold"/>
              </a:rPr>
              <a:t>1</a:t>
            </a:r>
          </a:p>
        </p:txBody>
      </p:sp>
      <p:sp>
        <p:nvSpPr>
          <p:cNvPr id="14" name="TextBox 14"/>
          <p:cNvSpPr txBox="1"/>
          <p:nvPr/>
        </p:nvSpPr>
        <p:spPr>
          <a:xfrm>
            <a:off x="1625204" y="2388691"/>
            <a:ext cx="2345234" cy="277862"/>
          </a:xfrm>
          <a:prstGeom prst="rect">
            <a:avLst/>
          </a:prstGeom>
        </p:spPr>
        <p:txBody>
          <a:bodyPr lIns="0" tIns="0" rIns="0" bIns="0" rtlCol="0" anchor="t">
            <a:spAutoFit/>
          </a:bodyPr>
          <a:lstStyle/>
          <a:p>
            <a:pPr algn="l">
              <a:lnSpc>
                <a:spcPts val="2187"/>
              </a:lnSpc>
            </a:pPr>
            <a:r>
              <a:rPr lang="en-US" sz="1750" b="1">
                <a:solidFill>
                  <a:srgbClr val="FFFFFF"/>
                </a:solidFill>
                <a:latin typeface="Nunito Bold"/>
                <a:ea typeface="Nunito Bold"/>
                <a:cs typeface="Nunito Bold"/>
                <a:sym typeface="Nunito Bold"/>
              </a:rPr>
              <a:t>Naïve Bayes Classifiers</a:t>
            </a:r>
          </a:p>
        </p:txBody>
      </p:sp>
      <p:sp>
        <p:nvSpPr>
          <p:cNvPr id="15" name="TextBox 15"/>
          <p:cNvSpPr txBox="1"/>
          <p:nvPr/>
        </p:nvSpPr>
        <p:spPr>
          <a:xfrm>
            <a:off x="1625204" y="2788741"/>
            <a:ext cx="7269212" cy="671513"/>
          </a:xfrm>
          <a:prstGeom prst="rect">
            <a:avLst/>
          </a:prstGeom>
        </p:spPr>
        <p:txBody>
          <a:bodyPr lIns="0" tIns="0" rIns="0" bIns="0" rtlCol="0" anchor="t">
            <a:spAutoFit/>
          </a:bodyPr>
          <a:lstStyle/>
          <a:p>
            <a:pPr algn="l">
              <a:lnSpc>
                <a:spcPts val="2374"/>
              </a:lnSpc>
            </a:pPr>
            <a:r>
              <a:rPr lang="en-US" sz="1437">
                <a:solidFill>
                  <a:srgbClr val="FFFFFF"/>
                </a:solidFill>
                <a:latin typeface="PT Sans"/>
                <a:ea typeface="PT Sans"/>
                <a:cs typeface="PT Sans"/>
                <a:sym typeface="PT Sans"/>
              </a:rPr>
              <a:t>Utilize probability to determine if a message is spam based on the frequency and combination of words it contains. Simple yet effective for text classification.</a:t>
            </a:r>
          </a:p>
        </p:txBody>
      </p:sp>
      <p:grpSp>
        <p:nvGrpSpPr>
          <p:cNvPr id="16" name="Group 16"/>
          <p:cNvGrpSpPr/>
          <p:nvPr/>
        </p:nvGrpSpPr>
        <p:grpSpPr>
          <a:xfrm>
            <a:off x="651867" y="3847505"/>
            <a:ext cx="8271122" cy="1506439"/>
            <a:chOff x="0" y="0"/>
            <a:chExt cx="11028163" cy="2008585"/>
          </a:xfrm>
        </p:grpSpPr>
        <p:sp>
          <p:nvSpPr>
            <p:cNvPr id="17" name="Freeform 17"/>
            <p:cNvSpPr/>
            <p:nvPr/>
          </p:nvSpPr>
          <p:spPr>
            <a:xfrm>
              <a:off x="12700" y="12700"/>
              <a:ext cx="11002772" cy="1983232"/>
            </a:xfrm>
            <a:custGeom>
              <a:avLst/>
              <a:gdLst/>
              <a:ahLst/>
              <a:cxnLst/>
              <a:rect l="l" t="t" r="r" b="b"/>
              <a:pathLst>
                <a:path w="11002772" h="1983232">
                  <a:moveTo>
                    <a:pt x="0" y="377952"/>
                  </a:moveTo>
                  <a:cubicBezTo>
                    <a:pt x="0" y="169164"/>
                    <a:pt x="170942" y="0"/>
                    <a:pt x="381889" y="0"/>
                  </a:cubicBezTo>
                  <a:lnTo>
                    <a:pt x="10620883" y="0"/>
                  </a:lnTo>
                  <a:cubicBezTo>
                    <a:pt x="10831830" y="0"/>
                    <a:pt x="11002772" y="169164"/>
                    <a:pt x="11002772" y="377952"/>
                  </a:cubicBezTo>
                  <a:lnTo>
                    <a:pt x="11002772" y="1605153"/>
                  </a:lnTo>
                  <a:cubicBezTo>
                    <a:pt x="11002772" y="1813941"/>
                    <a:pt x="10831830" y="1983105"/>
                    <a:pt x="10620883" y="1983105"/>
                  </a:cubicBezTo>
                  <a:lnTo>
                    <a:pt x="381889" y="1983105"/>
                  </a:lnTo>
                  <a:cubicBezTo>
                    <a:pt x="170942" y="1983232"/>
                    <a:pt x="0" y="1813941"/>
                    <a:pt x="0" y="1605153"/>
                  </a:cubicBezTo>
                  <a:close/>
                </a:path>
              </a:pathLst>
            </a:custGeom>
            <a:solidFill>
              <a:srgbClr val="00002E">
                <a:alpha val="56078"/>
              </a:srgbClr>
            </a:solidFill>
          </p:spPr>
        </p:sp>
        <p:sp>
          <p:nvSpPr>
            <p:cNvPr id="18" name="Freeform 18"/>
            <p:cNvSpPr/>
            <p:nvPr/>
          </p:nvSpPr>
          <p:spPr>
            <a:xfrm>
              <a:off x="0" y="0"/>
              <a:ext cx="11028172" cy="2008632"/>
            </a:xfrm>
            <a:custGeom>
              <a:avLst/>
              <a:gdLst/>
              <a:ahLst/>
              <a:cxnLst/>
              <a:rect l="l" t="t" r="r" b="b"/>
              <a:pathLst>
                <a:path w="11028172" h="2008632">
                  <a:moveTo>
                    <a:pt x="0" y="390652"/>
                  </a:moveTo>
                  <a:cubicBezTo>
                    <a:pt x="0" y="174752"/>
                    <a:pt x="176784" y="0"/>
                    <a:pt x="394589" y="0"/>
                  </a:cubicBezTo>
                  <a:lnTo>
                    <a:pt x="10633583" y="0"/>
                  </a:lnTo>
                  <a:lnTo>
                    <a:pt x="10633583" y="12700"/>
                  </a:lnTo>
                  <a:lnTo>
                    <a:pt x="10633583" y="0"/>
                  </a:lnTo>
                  <a:cubicBezTo>
                    <a:pt x="10851388" y="0"/>
                    <a:pt x="11028172" y="174752"/>
                    <a:pt x="11028172" y="390652"/>
                  </a:cubicBezTo>
                  <a:lnTo>
                    <a:pt x="11015472" y="390652"/>
                  </a:lnTo>
                  <a:lnTo>
                    <a:pt x="11028172" y="390652"/>
                  </a:lnTo>
                  <a:lnTo>
                    <a:pt x="11028172" y="1617853"/>
                  </a:lnTo>
                  <a:lnTo>
                    <a:pt x="11015472" y="1617853"/>
                  </a:lnTo>
                  <a:lnTo>
                    <a:pt x="11028172" y="1617853"/>
                  </a:lnTo>
                  <a:cubicBezTo>
                    <a:pt x="11028172" y="1833753"/>
                    <a:pt x="10851388" y="2008505"/>
                    <a:pt x="10633583" y="2008505"/>
                  </a:cubicBezTo>
                  <a:lnTo>
                    <a:pt x="10633583" y="1995805"/>
                  </a:lnTo>
                  <a:lnTo>
                    <a:pt x="10633583" y="2008505"/>
                  </a:lnTo>
                  <a:lnTo>
                    <a:pt x="394589" y="2008505"/>
                  </a:lnTo>
                  <a:lnTo>
                    <a:pt x="394589" y="1995805"/>
                  </a:lnTo>
                  <a:lnTo>
                    <a:pt x="394589" y="2008505"/>
                  </a:lnTo>
                  <a:cubicBezTo>
                    <a:pt x="176784" y="2008632"/>
                    <a:pt x="0" y="1833753"/>
                    <a:pt x="0" y="1617853"/>
                  </a:cubicBezTo>
                  <a:lnTo>
                    <a:pt x="0" y="390652"/>
                  </a:lnTo>
                  <a:lnTo>
                    <a:pt x="12700" y="390652"/>
                  </a:lnTo>
                  <a:lnTo>
                    <a:pt x="0" y="390652"/>
                  </a:lnTo>
                  <a:moveTo>
                    <a:pt x="25400" y="390652"/>
                  </a:moveTo>
                  <a:lnTo>
                    <a:pt x="25400" y="1617853"/>
                  </a:lnTo>
                  <a:lnTo>
                    <a:pt x="12700" y="1617853"/>
                  </a:lnTo>
                  <a:lnTo>
                    <a:pt x="25400" y="1617853"/>
                  </a:lnTo>
                  <a:cubicBezTo>
                    <a:pt x="25400" y="1819402"/>
                    <a:pt x="190627" y="1983105"/>
                    <a:pt x="394589" y="1983105"/>
                  </a:cubicBezTo>
                  <a:lnTo>
                    <a:pt x="10633583" y="1983105"/>
                  </a:lnTo>
                  <a:cubicBezTo>
                    <a:pt x="10837672" y="1983105"/>
                    <a:pt x="11002772" y="1819402"/>
                    <a:pt x="11002772" y="1617853"/>
                  </a:cubicBezTo>
                  <a:lnTo>
                    <a:pt x="11002772" y="390652"/>
                  </a:lnTo>
                  <a:cubicBezTo>
                    <a:pt x="11002772" y="189103"/>
                    <a:pt x="10837545" y="25400"/>
                    <a:pt x="10633583" y="25400"/>
                  </a:cubicBezTo>
                  <a:lnTo>
                    <a:pt x="394589" y="25400"/>
                  </a:lnTo>
                  <a:lnTo>
                    <a:pt x="394589" y="12700"/>
                  </a:lnTo>
                  <a:lnTo>
                    <a:pt x="394589" y="25400"/>
                  </a:lnTo>
                  <a:cubicBezTo>
                    <a:pt x="190627" y="25400"/>
                    <a:pt x="25400" y="189103"/>
                    <a:pt x="25400" y="390652"/>
                  </a:cubicBezTo>
                  <a:close/>
                </a:path>
              </a:pathLst>
            </a:custGeom>
            <a:solidFill>
              <a:srgbClr val="D7425E"/>
            </a:solidFill>
          </p:spPr>
        </p:sp>
      </p:grpSp>
      <p:grpSp>
        <p:nvGrpSpPr>
          <p:cNvPr id="19" name="Group 19"/>
          <p:cNvGrpSpPr/>
          <p:nvPr/>
        </p:nvGrpSpPr>
        <p:grpSpPr>
          <a:xfrm>
            <a:off x="680443" y="3876080"/>
            <a:ext cx="755897" cy="1449289"/>
            <a:chOff x="0" y="0"/>
            <a:chExt cx="1007863" cy="1932385"/>
          </a:xfrm>
        </p:grpSpPr>
        <p:sp>
          <p:nvSpPr>
            <p:cNvPr id="20" name="Freeform 20"/>
            <p:cNvSpPr/>
            <p:nvPr/>
          </p:nvSpPr>
          <p:spPr>
            <a:xfrm>
              <a:off x="0" y="0"/>
              <a:ext cx="1007872" cy="1932432"/>
            </a:xfrm>
            <a:custGeom>
              <a:avLst/>
              <a:gdLst/>
              <a:ahLst/>
              <a:cxnLst/>
              <a:rect l="l" t="t" r="r" b="b"/>
              <a:pathLst>
                <a:path w="1007872" h="1932432">
                  <a:moveTo>
                    <a:pt x="0" y="347472"/>
                  </a:moveTo>
                  <a:cubicBezTo>
                    <a:pt x="0" y="155575"/>
                    <a:pt x="155575" y="0"/>
                    <a:pt x="347472" y="0"/>
                  </a:cubicBezTo>
                  <a:lnTo>
                    <a:pt x="660400" y="0"/>
                  </a:lnTo>
                  <a:cubicBezTo>
                    <a:pt x="852297" y="0"/>
                    <a:pt x="1007872" y="155575"/>
                    <a:pt x="1007872" y="347472"/>
                  </a:cubicBezTo>
                  <a:lnTo>
                    <a:pt x="1007872" y="1584833"/>
                  </a:lnTo>
                  <a:cubicBezTo>
                    <a:pt x="1007872" y="1776730"/>
                    <a:pt x="852297" y="1932305"/>
                    <a:pt x="660400" y="1932305"/>
                  </a:cubicBezTo>
                  <a:lnTo>
                    <a:pt x="347472" y="1932305"/>
                  </a:lnTo>
                  <a:cubicBezTo>
                    <a:pt x="155575" y="1932432"/>
                    <a:pt x="0" y="1776857"/>
                    <a:pt x="0" y="1584833"/>
                  </a:cubicBezTo>
                  <a:close/>
                </a:path>
              </a:pathLst>
            </a:custGeom>
            <a:solidFill>
              <a:srgbClr val="00002E"/>
            </a:solidFill>
          </p:spPr>
        </p:sp>
      </p:grpSp>
      <p:sp>
        <p:nvSpPr>
          <p:cNvPr id="21" name="TextBox 21"/>
          <p:cNvSpPr txBox="1"/>
          <p:nvPr/>
        </p:nvSpPr>
        <p:spPr>
          <a:xfrm>
            <a:off x="907108" y="4471244"/>
            <a:ext cx="283369" cy="306586"/>
          </a:xfrm>
          <a:prstGeom prst="rect">
            <a:avLst/>
          </a:prstGeom>
        </p:spPr>
        <p:txBody>
          <a:bodyPr lIns="0" tIns="0" rIns="0" bIns="0" rtlCol="0" anchor="t">
            <a:spAutoFit/>
          </a:bodyPr>
          <a:lstStyle/>
          <a:p>
            <a:pPr algn="l">
              <a:lnSpc>
                <a:spcPts val="2187"/>
              </a:lnSpc>
            </a:pPr>
            <a:r>
              <a:rPr lang="en-US" sz="2187" b="1">
                <a:solidFill>
                  <a:srgbClr val="FFFFFF"/>
                </a:solidFill>
                <a:latin typeface="Nunito Bold"/>
                <a:ea typeface="Nunito Bold"/>
                <a:cs typeface="Nunito Bold"/>
                <a:sym typeface="Nunito Bold"/>
              </a:rPr>
              <a:t>2</a:t>
            </a:r>
          </a:p>
        </p:txBody>
      </p:sp>
      <p:sp>
        <p:nvSpPr>
          <p:cNvPr id="22" name="TextBox 22"/>
          <p:cNvSpPr txBox="1"/>
          <p:nvPr/>
        </p:nvSpPr>
        <p:spPr>
          <a:xfrm>
            <a:off x="1625204" y="4064942"/>
            <a:ext cx="3235524" cy="277863"/>
          </a:xfrm>
          <a:prstGeom prst="rect">
            <a:avLst/>
          </a:prstGeom>
        </p:spPr>
        <p:txBody>
          <a:bodyPr lIns="0" tIns="0" rIns="0" bIns="0" rtlCol="0" anchor="t">
            <a:spAutoFit/>
          </a:bodyPr>
          <a:lstStyle/>
          <a:p>
            <a:pPr algn="l">
              <a:lnSpc>
                <a:spcPts val="2187"/>
              </a:lnSpc>
            </a:pPr>
            <a:r>
              <a:rPr lang="en-US" sz="1750" b="1">
                <a:solidFill>
                  <a:srgbClr val="FFFFFF"/>
                </a:solidFill>
                <a:latin typeface="Nunito Bold"/>
                <a:ea typeface="Nunito Bold"/>
                <a:cs typeface="Nunito Bold"/>
                <a:sym typeface="Nunito Bold"/>
              </a:rPr>
              <a:t>Support Vector Machines (SVM)</a:t>
            </a:r>
          </a:p>
        </p:txBody>
      </p:sp>
      <p:sp>
        <p:nvSpPr>
          <p:cNvPr id="23" name="TextBox 23"/>
          <p:cNvSpPr txBox="1"/>
          <p:nvPr/>
        </p:nvSpPr>
        <p:spPr>
          <a:xfrm>
            <a:off x="1625204" y="4464993"/>
            <a:ext cx="7269212" cy="671513"/>
          </a:xfrm>
          <a:prstGeom prst="rect">
            <a:avLst/>
          </a:prstGeom>
        </p:spPr>
        <p:txBody>
          <a:bodyPr lIns="0" tIns="0" rIns="0" bIns="0" rtlCol="0" anchor="t">
            <a:spAutoFit/>
          </a:bodyPr>
          <a:lstStyle/>
          <a:p>
            <a:pPr algn="l">
              <a:lnSpc>
                <a:spcPts val="2374"/>
              </a:lnSpc>
            </a:pPr>
            <a:r>
              <a:rPr lang="en-US" sz="1437">
                <a:solidFill>
                  <a:srgbClr val="FFFFFF"/>
                </a:solidFill>
                <a:latin typeface="PT Sans"/>
                <a:ea typeface="PT Sans"/>
                <a:cs typeface="PT Sans"/>
                <a:sym typeface="PT Sans"/>
              </a:rPr>
              <a:t>More advanced algorithms that recognize complex, non-linear patterns in data to identify sophisticated spam, creating clear boundaries between spam and legitimate messages.</a:t>
            </a:r>
          </a:p>
        </p:txBody>
      </p:sp>
      <p:grpSp>
        <p:nvGrpSpPr>
          <p:cNvPr id="24" name="Group 24"/>
          <p:cNvGrpSpPr/>
          <p:nvPr/>
        </p:nvGrpSpPr>
        <p:grpSpPr>
          <a:xfrm>
            <a:off x="651867" y="5523756"/>
            <a:ext cx="8271122" cy="1506439"/>
            <a:chOff x="0" y="0"/>
            <a:chExt cx="11028163" cy="2008585"/>
          </a:xfrm>
        </p:grpSpPr>
        <p:sp>
          <p:nvSpPr>
            <p:cNvPr id="25" name="Freeform 25"/>
            <p:cNvSpPr/>
            <p:nvPr/>
          </p:nvSpPr>
          <p:spPr>
            <a:xfrm>
              <a:off x="12700" y="12700"/>
              <a:ext cx="11002772" cy="1983232"/>
            </a:xfrm>
            <a:custGeom>
              <a:avLst/>
              <a:gdLst/>
              <a:ahLst/>
              <a:cxnLst/>
              <a:rect l="l" t="t" r="r" b="b"/>
              <a:pathLst>
                <a:path w="11002772" h="1983232">
                  <a:moveTo>
                    <a:pt x="0" y="377952"/>
                  </a:moveTo>
                  <a:cubicBezTo>
                    <a:pt x="0" y="169164"/>
                    <a:pt x="170942" y="0"/>
                    <a:pt x="381889" y="0"/>
                  </a:cubicBezTo>
                  <a:lnTo>
                    <a:pt x="10620883" y="0"/>
                  </a:lnTo>
                  <a:cubicBezTo>
                    <a:pt x="10831830" y="0"/>
                    <a:pt x="11002772" y="169164"/>
                    <a:pt x="11002772" y="377952"/>
                  </a:cubicBezTo>
                  <a:lnTo>
                    <a:pt x="11002772" y="1605153"/>
                  </a:lnTo>
                  <a:cubicBezTo>
                    <a:pt x="11002772" y="1813941"/>
                    <a:pt x="10831830" y="1983105"/>
                    <a:pt x="10620883" y="1983105"/>
                  </a:cubicBezTo>
                  <a:lnTo>
                    <a:pt x="381889" y="1983105"/>
                  </a:lnTo>
                  <a:cubicBezTo>
                    <a:pt x="170942" y="1983232"/>
                    <a:pt x="0" y="1813941"/>
                    <a:pt x="0" y="1605153"/>
                  </a:cubicBezTo>
                  <a:close/>
                </a:path>
              </a:pathLst>
            </a:custGeom>
            <a:solidFill>
              <a:srgbClr val="00002E">
                <a:alpha val="56078"/>
              </a:srgbClr>
            </a:solidFill>
          </p:spPr>
        </p:sp>
        <p:sp>
          <p:nvSpPr>
            <p:cNvPr id="26" name="Freeform 26"/>
            <p:cNvSpPr/>
            <p:nvPr/>
          </p:nvSpPr>
          <p:spPr>
            <a:xfrm>
              <a:off x="0" y="0"/>
              <a:ext cx="11028172" cy="2008632"/>
            </a:xfrm>
            <a:custGeom>
              <a:avLst/>
              <a:gdLst/>
              <a:ahLst/>
              <a:cxnLst/>
              <a:rect l="l" t="t" r="r" b="b"/>
              <a:pathLst>
                <a:path w="11028172" h="2008632">
                  <a:moveTo>
                    <a:pt x="0" y="390652"/>
                  </a:moveTo>
                  <a:cubicBezTo>
                    <a:pt x="0" y="174752"/>
                    <a:pt x="176784" y="0"/>
                    <a:pt x="394589" y="0"/>
                  </a:cubicBezTo>
                  <a:lnTo>
                    <a:pt x="10633583" y="0"/>
                  </a:lnTo>
                  <a:lnTo>
                    <a:pt x="10633583" y="12700"/>
                  </a:lnTo>
                  <a:lnTo>
                    <a:pt x="10633583" y="0"/>
                  </a:lnTo>
                  <a:cubicBezTo>
                    <a:pt x="10851388" y="0"/>
                    <a:pt x="11028172" y="174752"/>
                    <a:pt x="11028172" y="390652"/>
                  </a:cubicBezTo>
                  <a:lnTo>
                    <a:pt x="11015472" y="390652"/>
                  </a:lnTo>
                  <a:lnTo>
                    <a:pt x="11028172" y="390652"/>
                  </a:lnTo>
                  <a:lnTo>
                    <a:pt x="11028172" y="1617853"/>
                  </a:lnTo>
                  <a:lnTo>
                    <a:pt x="11015472" y="1617853"/>
                  </a:lnTo>
                  <a:lnTo>
                    <a:pt x="11028172" y="1617853"/>
                  </a:lnTo>
                  <a:cubicBezTo>
                    <a:pt x="11028172" y="1833753"/>
                    <a:pt x="10851388" y="2008505"/>
                    <a:pt x="10633583" y="2008505"/>
                  </a:cubicBezTo>
                  <a:lnTo>
                    <a:pt x="10633583" y="1995805"/>
                  </a:lnTo>
                  <a:lnTo>
                    <a:pt x="10633583" y="2008505"/>
                  </a:lnTo>
                  <a:lnTo>
                    <a:pt x="394589" y="2008505"/>
                  </a:lnTo>
                  <a:lnTo>
                    <a:pt x="394589" y="1995805"/>
                  </a:lnTo>
                  <a:lnTo>
                    <a:pt x="394589" y="2008505"/>
                  </a:lnTo>
                  <a:cubicBezTo>
                    <a:pt x="176784" y="2008632"/>
                    <a:pt x="0" y="1833753"/>
                    <a:pt x="0" y="1617853"/>
                  </a:cubicBezTo>
                  <a:lnTo>
                    <a:pt x="0" y="390652"/>
                  </a:lnTo>
                  <a:lnTo>
                    <a:pt x="12700" y="390652"/>
                  </a:lnTo>
                  <a:lnTo>
                    <a:pt x="0" y="390652"/>
                  </a:lnTo>
                  <a:moveTo>
                    <a:pt x="25400" y="390652"/>
                  </a:moveTo>
                  <a:lnTo>
                    <a:pt x="25400" y="1617853"/>
                  </a:lnTo>
                  <a:lnTo>
                    <a:pt x="12700" y="1617853"/>
                  </a:lnTo>
                  <a:lnTo>
                    <a:pt x="25400" y="1617853"/>
                  </a:lnTo>
                  <a:cubicBezTo>
                    <a:pt x="25400" y="1819402"/>
                    <a:pt x="190627" y="1983105"/>
                    <a:pt x="394589" y="1983105"/>
                  </a:cubicBezTo>
                  <a:lnTo>
                    <a:pt x="10633583" y="1983105"/>
                  </a:lnTo>
                  <a:cubicBezTo>
                    <a:pt x="10837672" y="1983105"/>
                    <a:pt x="11002772" y="1819402"/>
                    <a:pt x="11002772" y="1617853"/>
                  </a:cubicBezTo>
                  <a:lnTo>
                    <a:pt x="11002772" y="390652"/>
                  </a:lnTo>
                  <a:cubicBezTo>
                    <a:pt x="11002772" y="189103"/>
                    <a:pt x="10837545" y="25400"/>
                    <a:pt x="10633583" y="25400"/>
                  </a:cubicBezTo>
                  <a:lnTo>
                    <a:pt x="394589" y="25400"/>
                  </a:lnTo>
                  <a:lnTo>
                    <a:pt x="394589" y="12700"/>
                  </a:lnTo>
                  <a:lnTo>
                    <a:pt x="394589" y="25400"/>
                  </a:lnTo>
                  <a:cubicBezTo>
                    <a:pt x="190627" y="25400"/>
                    <a:pt x="25400" y="189103"/>
                    <a:pt x="25400" y="390652"/>
                  </a:cubicBezTo>
                  <a:close/>
                </a:path>
              </a:pathLst>
            </a:custGeom>
            <a:solidFill>
              <a:srgbClr val="DD785E"/>
            </a:solidFill>
          </p:spPr>
        </p:sp>
      </p:grpSp>
      <p:grpSp>
        <p:nvGrpSpPr>
          <p:cNvPr id="27" name="Group 27"/>
          <p:cNvGrpSpPr/>
          <p:nvPr/>
        </p:nvGrpSpPr>
        <p:grpSpPr>
          <a:xfrm>
            <a:off x="680443" y="5552331"/>
            <a:ext cx="755897" cy="1449289"/>
            <a:chOff x="0" y="0"/>
            <a:chExt cx="1007863" cy="1932385"/>
          </a:xfrm>
        </p:grpSpPr>
        <p:sp>
          <p:nvSpPr>
            <p:cNvPr id="28" name="Freeform 28"/>
            <p:cNvSpPr/>
            <p:nvPr/>
          </p:nvSpPr>
          <p:spPr>
            <a:xfrm>
              <a:off x="0" y="0"/>
              <a:ext cx="1007872" cy="1932432"/>
            </a:xfrm>
            <a:custGeom>
              <a:avLst/>
              <a:gdLst/>
              <a:ahLst/>
              <a:cxnLst/>
              <a:rect l="l" t="t" r="r" b="b"/>
              <a:pathLst>
                <a:path w="1007872" h="1932432">
                  <a:moveTo>
                    <a:pt x="0" y="347472"/>
                  </a:moveTo>
                  <a:cubicBezTo>
                    <a:pt x="0" y="155575"/>
                    <a:pt x="155575" y="0"/>
                    <a:pt x="347472" y="0"/>
                  </a:cubicBezTo>
                  <a:lnTo>
                    <a:pt x="660400" y="0"/>
                  </a:lnTo>
                  <a:cubicBezTo>
                    <a:pt x="852297" y="0"/>
                    <a:pt x="1007872" y="155575"/>
                    <a:pt x="1007872" y="347472"/>
                  </a:cubicBezTo>
                  <a:lnTo>
                    <a:pt x="1007872" y="1584833"/>
                  </a:lnTo>
                  <a:cubicBezTo>
                    <a:pt x="1007872" y="1776730"/>
                    <a:pt x="852297" y="1932305"/>
                    <a:pt x="660400" y="1932305"/>
                  </a:cubicBezTo>
                  <a:lnTo>
                    <a:pt x="347472" y="1932305"/>
                  </a:lnTo>
                  <a:cubicBezTo>
                    <a:pt x="155575" y="1932432"/>
                    <a:pt x="0" y="1776857"/>
                    <a:pt x="0" y="1584833"/>
                  </a:cubicBezTo>
                  <a:close/>
                </a:path>
              </a:pathLst>
            </a:custGeom>
            <a:solidFill>
              <a:srgbClr val="00002E"/>
            </a:solidFill>
          </p:spPr>
        </p:sp>
      </p:grpSp>
      <p:sp>
        <p:nvSpPr>
          <p:cNvPr id="29" name="TextBox 29"/>
          <p:cNvSpPr txBox="1"/>
          <p:nvPr/>
        </p:nvSpPr>
        <p:spPr>
          <a:xfrm>
            <a:off x="907108" y="6147495"/>
            <a:ext cx="283369" cy="306586"/>
          </a:xfrm>
          <a:prstGeom prst="rect">
            <a:avLst/>
          </a:prstGeom>
        </p:spPr>
        <p:txBody>
          <a:bodyPr lIns="0" tIns="0" rIns="0" bIns="0" rtlCol="0" anchor="t">
            <a:spAutoFit/>
          </a:bodyPr>
          <a:lstStyle/>
          <a:p>
            <a:pPr algn="l">
              <a:lnSpc>
                <a:spcPts val="2187"/>
              </a:lnSpc>
            </a:pPr>
            <a:r>
              <a:rPr lang="en-US" sz="2187" b="1">
                <a:solidFill>
                  <a:srgbClr val="FFFFFF"/>
                </a:solidFill>
                <a:latin typeface="Nunito Bold"/>
                <a:ea typeface="Nunito Bold"/>
                <a:cs typeface="Nunito Bold"/>
                <a:sym typeface="Nunito Bold"/>
              </a:rPr>
              <a:t>3</a:t>
            </a:r>
          </a:p>
        </p:txBody>
      </p:sp>
      <p:sp>
        <p:nvSpPr>
          <p:cNvPr id="30" name="TextBox 30"/>
          <p:cNvSpPr txBox="1"/>
          <p:nvPr/>
        </p:nvSpPr>
        <p:spPr>
          <a:xfrm>
            <a:off x="1625204" y="5741194"/>
            <a:ext cx="3346251" cy="277862"/>
          </a:xfrm>
          <a:prstGeom prst="rect">
            <a:avLst/>
          </a:prstGeom>
        </p:spPr>
        <p:txBody>
          <a:bodyPr lIns="0" tIns="0" rIns="0" bIns="0" rtlCol="0" anchor="t">
            <a:spAutoFit/>
          </a:bodyPr>
          <a:lstStyle/>
          <a:p>
            <a:pPr algn="l">
              <a:lnSpc>
                <a:spcPts val="2187"/>
              </a:lnSpc>
            </a:pPr>
            <a:r>
              <a:rPr lang="en-US" sz="1750" b="1">
                <a:solidFill>
                  <a:srgbClr val="FFFFFF"/>
                </a:solidFill>
                <a:latin typeface="Nunito Bold"/>
                <a:ea typeface="Nunito Bold"/>
                <a:cs typeface="Nunito Bold"/>
                <a:sym typeface="Nunito Bold"/>
              </a:rPr>
              <a:t>Artificial Neural Networks (ANN)</a:t>
            </a:r>
          </a:p>
        </p:txBody>
      </p:sp>
      <p:sp>
        <p:nvSpPr>
          <p:cNvPr id="31" name="TextBox 31"/>
          <p:cNvSpPr txBox="1"/>
          <p:nvPr/>
        </p:nvSpPr>
        <p:spPr>
          <a:xfrm>
            <a:off x="1625204" y="6141244"/>
            <a:ext cx="7269212" cy="671513"/>
          </a:xfrm>
          <a:prstGeom prst="rect">
            <a:avLst/>
          </a:prstGeom>
        </p:spPr>
        <p:txBody>
          <a:bodyPr lIns="0" tIns="0" rIns="0" bIns="0" rtlCol="0" anchor="t">
            <a:spAutoFit/>
          </a:bodyPr>
          <a:lstStyle/>
          <a:p>
            <a:pPr algn="l">
              <a:lnSpc>
                <a:spcPts val="2374"/>
              </a:lnSpc>
            </a:pPr>
            <a:r>
              <a:rPr lang="en-US" sz="1437">
                <a:solidFill>
                  <a:srgbClr val="FFFFFF"/>
                </a:solidFill>
                <a:latin typeface="PT Sans"/>
                <a:ea typeface="PT Sans"/>
                <a:cs typeface="PT Sans"/>
                <a:sym typeface="PT Sans"/>
              </a:rPr>
              <a:t>Mimic the human brain's structure to learn and adapt, excelling at identifying highly complex and evolving spam patterns, including image-based spam.</a:t>
            </a:r>
          </a:p>
        </p:txBody>
      </p:sp>
      <p:grpSp>
        <p:nvGrpSpPr>
          <p:cNvPr id="32" name="Group 32"/>
          <p:cNvGrpSpPr/>
          <p:nvPr/>
        </p:nvGrpSpPr>
        <p:grpSpPr>
          <a:xfrm>
            <a:off x="9384060" y="2180779"/>
            <a:ext cx="8252073" cy="8252072"/>
            <a:chOff x="0" y="0"/>
            <a:chExt cx="11002763" cy="11002763"/>
          </a:xfrm>
        </p:grpSpPr>
        <p:sp>
          <p:nvSpPr>
            <p:cNvPr id="33" name="Freeform 33" descr="preencoded.png"/>
            <p:cNvSpPr/>
            <p:nvPr/>
          </p:nvSpPr>
          <p:spPr>
            <a:xfrm>
              <a:off x="0" y="0"/>
              <a:ext cx="11002772" cy="11002772"/>
            </a:xfrm>
            <a:custGeom>
              <a:avLst/>
              <a:gdLst/>
              <a:ahLst/>
              <a:cxnLst/>
              <a:rect l="l" t="t" r="r" b="b"/>
              <a:pathLst>
                <a:path w="11002772" h="11002772">
                  <a:moveTo>
                    <a:pt x="0" y="0"/>
                  </a:moveTo>
                  <a:lnTo>
                    <a:pt x="11002772" y="0"/>
                  </a:lnTo>
                  <a:lnTo>
                    <a:pt x="11002772" y="11002772"/>
                  </a:lnTo>
                  <a:lnTo>
                    <a:pt x="0" y="11002772"/>
                  </a:lnTo>
                  <a:lnTo>
                    <a:pt x="0" y="0"/>
                  </a:lnTo>
                  <a:close/>
                </a:path>
              </a:pathLst>
            </a:custGeom>
            <a:blipFill>
              <a:blip r:embed="rId3"/>
              <a:stretch>
                <a:fillRect/>
              </a:stretch>
            </a:blipFill>
          </p:spPr>
        </p:sp>
      </p:grpSp>
      <p:sp>
        <p:nvSpPr>
          <p:cNvPr id="34" name="TextBox 34"/>
          <p:cNvSpPr txBox="1"/>
          <p:nvPr/>
        </p:nvSpPr>
        <p:spPr>
          <a:xfrm>
            <a:off x="9384060" y="10578704"/>
            <a:ext cx="8252073" cy="671513"/>
          </a:xfrm>
          <a:prstGeom prst="rect">
            <a:avLst/>
          </a:prstGeom>
        </p:spPr>
        <p:txBody>
          <a:bodyPr lIns="0" tIns="0" rIns="0" bIns="0" rtlCol="0" anchor="t">
            <a:spAutoFit/>
          </a:bodyPr>
          <a:lstStyle/>
          <a:p>
            <a:pPr algn="l">
              <a:lnSpc>
                <a:spcPts val="2374"/>
              </a:lnSpc>
            </a:pPr>
            <a:r>
              <a:rPr lang="en-US" sz="1437">
                <a:solidFill>
                  <a:srgbClr val="FFFFFF"/>
                </a:solidFill>
                <a:latin typeface="PT Sans"/>
                <a:ea typeface="PT Sans"/>
                <a:cs typeface="PT Sans"/>
                <a:sym typeface="PT Sans"/>
              </a:rPr>
              <a:t>These algorithms continuously learn and improve, making spam detection a dynamic and increasingly intelligent defense mechanism.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F2F2">
                <a:alpha val="56078"/>
              </a:srgbClr>
            </a:solidFill>
          </p:spPr>
        </p:sp>
      </p:grpSp>
      <p:sp>
        <p:nvSpPr>
          <p:cNvPr id="6" name="TextBox 6"/>
          <p:cNvSpPr txBox="1"/>
          <p:nvPr/>
        </p:nvSpPr>
        <p:spPr>
          <a:xfrm>
            <a:off x="4975622" y="672405"/>
            <a:ext cx="8336756" cy="756643"/>
          </a:xfrm>
          <a:prstGeom prst="rect">
            <a:avLst/>
          </a:prstGeom>
        </p:spPr>
        <p:txBody>
          <a:bodyPr lIns="0" tIns="0" rIns="0" bIns="0" rtlCol="0" anchor="t">
            <a:spAutoFit/>
          </a:bodyPr>
          <a:lstStyle/>
          <a:p>
            <a:pPr algn="ctr">
              <a:lnSpc>
                <a:spcPts val="5750"/>
              </a:lnSpc>
            </a:pPr>
            <a:r>
              <a:rPr lang="en-US" sz="4625" b="1">
                <a:solidFill>
                  <a:srgbClr val="000000"/>
                </a:solidFill>
                <a:latin typeface="Nunito Bold"/>
                <a:ea typeface="Nunito Bold"/>
                <a:cs typeface="Nunito Bold"/>
                <a:sym typeface="Nunito Bold"/>
              </a:rPr>
              <a:t>The Spam Detection Workflow</a:t>
            </a:r>
          </a:p>
        </p:txBody>
      </p:sp>
      <p:sp>
        <p:nvSpPr>
          <p:cNvPr id="7" name="TextBox 7"/>
          <p:cNvSpPr txBox="1"/>
          <p:nvPr/>
        </p:nvSpPr>
        <p:spPr>
          <a:xfrm>
            <a:off x="877640" y="1854399"/>
            <a:ext cx="16532721" cy="477440"/>
          </a:xfrm>
          <a:prstGeom prst="rect">
            <a:avLst/>
          </a:prstGeom>
        </p:spPr>
        <p:txBody>
          <a:bodyPr lIns="0" tIns="0" rIns="0" bIns="0" rtlCol="0" anchor="t">
            <a:spAutoFit/>
          </a:bodyPr>
          <a:lstStyle/>
          <a:p>
            <a:pPr algn="ctr">
              <a:lnSpc>
                <a:spcPts val="3125"/>
              </a:lnSpc>
            </a:pPr>
            <a:r>
              <a:rPr lang="en-US" sz="1937">
                <a:solidFill>
                  <a:srgbClr val="000000"/>
                </a:solidFill>
                <a:latin typeface="PT Sans"/>
                <a:ea typeface="PT Sans"/>
                <a:cs typeface="PT Sans"/>
                <a:sym typeface="PT Sans"/>
              </a:rPr>
              <a:t>The detection process follows a clear, systematic workflow to ensure efficient and accurate message classification.</a:t>
            </a:r>
          </a:p>
        </p:txBody>
      </p:sp>
      <p:grpSp>
        <p:nvGrpSpPr>
          <p:cNvPr id="8" name="Group 8"/>
          <p:cNvGrpSpPr/>
          <p:nvPr/>
        </p:nvGrpSpPr>
        <p:grpSpPr>
          <a:xfrm>
            <a:off x="877640" y="2989957"/>
            <a:ext cx="8140899" cy="1428750"/>
            <a:chOff x="0" y="0"/>
            <a:chExt cx="10854532" cy="1905000"/>
          </a:xfrm>
        </p:grpSpPr>
        <p:sp>
          <p:nvSpPr>
            <p:cNvPr id="9" name="Freeform 9" descr="preencoded.png"/>
            <p:cNvSpPr/>
            <p:nvPr/>
          </p:nvSpPr>
          <p:spPr>
            <a:xfrm>
              <a:off x="0" y="0"/>
              <a:ext cx="10854563" cy="1905000"/>
            </a:xfrm>
            <a:custGeom>
              <a:avLst/>
              <a:gdLst/>
              <a:ahLst/>
              <a:cxnLst/>
              <a:rect l="l" t="t" r="r" b="b"/>
              <a:pathLst>
                <a:path w="10854563" h="1905000">
                  <a:moveTo>
                    <a:pt x="0" y="0"/>
                  </a:moveTo>
                  <a:lnTo>
                    <a:pt x="10854563" y="0"/>
                  </a:lnTo>
                  <a:lnTo>
                    <a:pt x="10854563" y="1905000"/>
                  </a:lnTo>
                  <a:lnTo>
                    <a:pt x="0" y="1905000"/>
                  </a:lnTo>
                  <a:lnTo>
                    <a:pt x="0" y="0"/>
                  </a:lnTo>
                  <a:close/>
                </a:path>
              </a:pathLst>
            </a:custGeom>
            <a:blipFill>
              <a:blip r:embed="rId3"/>
              <a:stretch>
                <a:fillRect l="-18" r="-17"/>
              </a:stretch>
            </a:blipFill>
          </p:spPr>
        </p:sp>
      </p:grpSp>
      <p:sp>
        <p:nvSpPr>
          <p:cNvPr id="10" name="TextBox 10"/>
          <p:cNvSpPr txBox="1"/>
          <p:nvPr/>
        </p:nvSpPr>
        <p:spPr>
          <a:xfrm>
            <a:off x="1128415" y="3993059"/>
            <a:ext cx="2950220" cy="368647"/>
          </a:xfrm>
          <a:prstGeom prst="rect">
            <a:avLst/>
          </a:prstGeom>
        </p:spPr>
        <p:txBody>
          <a:bodyPr lIns="0" tIns="0" rIns="0" bIns="0" rtlCol="0" anchor="t">
            <a:spAutoFit/>
          </a:bodyPr>
          <a:lstStyle/>
          <a:p>
            <a:pPr algn="l">
              <a:lnSpc>
                <a:spcPts val="2875"/>
              </a:lnSpc>
            </a:pPr>
            <a:r>
              <a:rPr lang="en-US" sz="2312" b="1">
                <a:solidFill>
                  <a:srgbClr val="000000"/>
                </a:solidFill>
                <a:latin typeface="Nunito Bold"/>
                <a:ea typeface="Nunito Bold"/>
                <a:cs typeface="Nunito Bold"/>
                <a:sym typeface="Nunito Bold"/>
              </a:rPr>
              <a:t>Data Pre-processing</a:t>
            </a:r>
          </a:p>
        </p:txBody>
      </p:sp>
      <p:sp>
        <p:nvSpPr>
          <p:cNvPr id="11" name="TextBox 11"/>
          <p:cNvSpPr txBox="1"/>
          <p:nvPr/>
        </p:nvSpPr>
        <p:spPr>
          <a:xfrm>
            <a:off x="1128415" y="4435971"/>
            <a:ext cx="7639348" cy="1279923"/>
          </a:xfrm>
          <a:prstGeom prst="rect">
            <a:avLst/>
          </a:prstGeom>
        </p:spPr>
        <p:txBody>
          <a:bodyPr lIns="0" tIns="0" rIns="0" bIns="0" rtlCol="0" anchor="t">
            <a:spAutoFit/>
          </a:bodyPr>
          <a:lstStyle/>
          <a:p>
            <a:pPr algn="l">
              <a:lnSpc>
                <a:spcPts val="3125"/>
              </a:lnSpc>
            </a:pPr>
            <a:r>
              <a:rPr lang="en-US" sz="1937">
                <a:solidFill>
                  <a:srgbClr val="000000"/>
                </a:solidFill>
                <a:latin typeface="PT Sans"/>
                <a:ea typeface="PT Sans"/>
                <a:cs typeface="PT Sans"/>
                <a:sym typeface="PT Sans"/>
              </a:rPr>
              <a:t>The initial stage where the incoming message is cleaned, removing irrelevant elements like HTML tags, special characters, and stop words, to prepare it for analysis.</a:t>
            </a:r>
          </a:p>
        </p:txBody>
      </p:sp>
      <p:grpSp>
        <p:nvGrpSpPr>
          <p:cNvPr id="12" name="Group 12"/>
          <p:cNvGrpSpPr/>
          <p:nvPr/>
        </p:nvGrpSpPr>
        <p:grpSpPr>
          <a:xfrm>
            <a:off x="9269314" y="2613869"/>
            <a:ext cx="8141047" cy="1428750"/>
            <a:chOff x="0" y="0"/>
            <a:chExt cx="10854730" cy="1905000"/>
          </a:xfrm>
        </p:grpSpPr>
        <p:sp>
          <p:nvSpPr>
            <p:cNvPr id="13" name="Freeform 13" descr="preencoded.png"/>
            <p:cNvSpPr/>
            <p:nvPr/>
          </p:nvSpPr>
          <p:spPr>
            <a:xfrm>
              <a:off x="0" y="0"/>
              <a:ext cx="10854690" cy="1905000"/>
            </a:xfrm>
            <a:custGeom>
              <a:avLst/>
              <a:gdLst/>
              <a:ahLst/>
              <a:cxnLst/>
              <a:rect l="l" t="t" r="r" b="b"/>
              <a:pathLst>
                <a:path w="10854690" h="1905000">
                  <a:moveTo>
                    <a:pt x="0" y="0"/>
                  </a:moveTo>
                  <a:lnTo>
                    <a:pt x="10854690" y="0"/>
                  </a:lnTo>
                  <a:lnTo>
                    <a:pt x="10854690" y="1905000"/>
                  </a:lnTo>
                  <a:lnTo>
                    <a:pt x="0" y="1905000"/>
                  </a:lnTo>
                  <a:lnTo>
                    <a:pt x="0" y="0"/>
                  </a:lnTo>
                  <a:close/>
                </a:path>
              </a:pathLst>
            </a:custGeom>
            <a:blipFill>
              <a:blip r:embed="rId4"/>
              <a:stretch>
                <a:fillRect l="-17" r="-17"/>
              </a:stretch>
            </a:blipFill>
          </p:spPr>
        </p:sp>
      </p:grpSp>
      <p:sp>
        <p:nvSpPr>
          <p:cNvPr id="14" name="TextBox 14"/>
          <p:cNvSpPr txBox="1"/>
          <p:nvPr/>
        </p:nvSpPr>
        <p:spPr>
          <a:xfrm>
            <a:off x="9520089" y="3616970"/>
            <a:ext cx="2950220" cy="368648"/>
          </a:xfrm>
          <a:prstGeom prst="rect">
            <a:avLst/>
          </a:prstGeom>
        </p:spPr>
        <p:txBody>
          <a:bodyPr lIns="0" tIns="0" rIns="0" bIns="0" rtlCol="0" anchor="t">
            <a:spAutoFit/>
          </a:bodyPr>
          <a:lstStyle/>
          <a:p>
            <a:pPr algn="l">
              <a:lnSpc>
                <a:spcPts val="2875"/>
              </a:lnSpc>
            </a:pPr>
            <a:r>
              <a:rPr lang="en-US" sz="2312" b="1">
                <a:solidFill>
                  <a:srgbClr val="000000"/>
                </a:solidFill>
                <a:latin typeface="Nunito Bold"/>
                <a:ea typeface="Nunito Bold"/>
                <a:cs typeface="Nunito Bold"/>
                <a:sym typeface="Nunito Bold"/>
              </a:rPr>
              <a:t>Feature Extraction</a:t>
            </a:r>
          </a:p>
        </p:txBody>
      </p:sp>
      <p:sp>
        <p:nvSpPr>
          <p:cNvPr id="15" name="TextBox 15"/>
          <p:cNvSpPr txBox="1"/>
          <p:nvPr/>
        </p:nvSpPr>
        <p:spPr>
          <a:xfrm>
            <a:off x="9520089" y="4059882"/>
            <a:ext cx="7639496" cy="1681162"/>
          </a:xfrm>
          <a:prstGeom prst="rect">
            <a:avLst/>
          </a:prstGeom>
        </p:spPr>
        <p:txBody>
          <a:bodyPr lIns="0" tIns="0" rIns="0" bIns="0" rtlCol="0" anchor="t">
            <a:spAutoFit/>
          </a:bodyPr>
          <a:lstStyle/>
          <a:p>
            <a:pPr algn="l">
              <a:lnSpc>
                <a:spcPts val="3125"/>
              </a:lnSpc>
            </a:pPr>
            <a:r>
              <a:rPr lang="en-US" sz="1937">
                <a:solidFill>
                  <a:srgbClr val="000000"/>
                </a:solidFill>
                <a:latin typeface="PT Sans"/>
                <a:ea typeface="PT Sans"/>
                <a:cs typeface="PT Sans"/>
                <a:sym typeface="PT Sans"/>
              </a:rPr>
              <a:t>Key analytical points or "features" are extracted from the cleaned message. These can include word frequencies, header information, and URL patterns, which are then converted into a numerical format for the model.</a:t>
            </a:r>
          </a:p>
        </p:txBody>
      </p:sp>
      <p:grpSp>
        <p:nvGrpSpPr>
          <p:cNvPr id="16" name="Group 16"/>
          <p:cNvGrpSpPr/>
          <p:nvPr/>
        </p:nvGrpSpPr>
        <p:grpSpPr>
          <a:xfrm>
            <a:off x="877640" y="6618685"/>
            <a:ext cx="8140899" cy="1428750"/>
            <a:chOff x="0" y="0"/>
            <a:chExt cx="10854532" cy="1905000"/>
          </a:xfrm>
        </p:grpSpPr>
        <p:sp>
          <p:nvSpPr>
            <p:cNvPr id="17" name="Freeform 17" descr="preencoded.png"/>
            <p:cNvSpPr/>
            <p:nvPr/>
          </p:nvSpPr>
          <p:spPr>
            <a:xfrm>
              <a:off x="0" y="0"/>
              <a:ext cx="10854563" cy="1905000"/>
            </a:xfrm>
            <a:custGeom>
              <a:avLst/>
              <a:gdLst/>
              <a:ahLst/>
              <a:cxnLst/>
              <a:rect l="l" t="t" r="r" b="b"/>
              <a:pathLst>
                <a:path w="10854563" h="1905000">
                  <a:moveTo>
                    <a:pt x="0" y="0"/>
                  </a:moveTo>
                  <a:lnTo>
                    <a:pt x="10854563" y="0"/>
                  </a:lnTo>
                  <a:lnTo>
                    <a:pt x="10854563" y="1905000"/>
                  </a:lnTo>
                  <a:lnTo>
                    <a:pt x="0" y="1905000"/>
                  </a:lnTo>
                  <a:lnTo>
                    <a:pt x="0" y="0"/>
                  </a:lnTo>
                  <a:close/>
                </a:path>
              </a:pathLst>
            </a:custGeom>
            <a:blipFill>
              <a:blip r:embed="rId5"/>
              <a:stretch>
                <a:fillRect l="-18" r="-17"/>
              </a:stretch>
            </a:blipFill>
          </p:spPr>
        </p:sp>
      </p:grpSp>
      <p:sp>
        <p:nvSpPr>
          <p:cNvPr id="18" name="TextBox 18"/>
          <p:cNvSpPr txBox="1"/>
          <p:nvPr/>
        </p:nvSpPr>
        <p:spPr>
          <a:xfrm>
            <a:off x="1128415" y="7621786"/>
            <a:ext cx="3060799" cy="368648"/>
          </a:xfrm>
          <a:prstGeom prst="rect">
            <a:avLst/>
          </a:prstGeom>
        </p:spPr>
        <p:txBody>
          <a:bodyPr lIns="0" tIns="0" rIns="0" bIns="0" rtlCol="0" anchor="t">
            <a:spAutoFit/>
          </a:bodyPr>
          <a:lstStyle/>
          <a:p>
            <a:pPr algn="l">
              <a:lnSpc>
                <a:spcPts val="2875"/>
              </a:lnSpc>
            </a:pPr>
            <a:r>
              <a:rPr lang="en-US" sz="2312" b="1">
                <a:solidFill>
                  <a:srgbClr val="000000"/>
                </a:solidFill>
                <a:latin typeface="Nunito Bold"/>
                <a:ea typeface="Nunito Bold"/>
                <a:cs typeface="Nunito Bold"/>
                <a:sym typeface="Nunito Bold"/>
              </a:rPr>
              <a:t>Message Classification</a:t>
            </a:r>
          </a:p>
        </p:txBody>
      </p:sp>
      <p:sp>
        <p:nvSpPr>
          <p:cNvPr id="19" name="TextBox 19"/>
          <p:cNvSpPr txBox="1"/>
          <p:nvPr/>
        </p:nvSpPr>
        <p:spPr>
          <a:xfrm>
            <a:off x="1128415" y="8064699"/>
            <a:ext cx="7639348" cy="1279922"/>
          </a:xfrm>
          <a:prstGeom prst="rect">
            <a:avLst/>
          </a:prstGeom>
        </p:spPr>
        <p:txBody>
          <a:bodyPr lIns="0" tIns="0" rIns="0" bIns="0" rtlCol="0" anchor="t">
            <a:spAutoFit/>
          </a:bodyPr>
          <a:lstStyle/>
          <a:p>
            <a:pPr algn="l">
              <a:lnSpc>
                <a:spcPts val="3125"/>
              </a:lnSpc>
            </a:pPr>
            <a:r>
              <a:rPr lang="en-US" sz="1937">
                <a:solidFill>
                  <a:srgbClr val="000000"/>
                </a:solidFill>
                <a:latin typeface="PT Sans"/>
                <a:ea typeface="PT Sans"/>
                <a:cs typeface="PT Sans"/>
                <a:sym typeface="PT Sans"/>
              </a:rPr>
              <a:t>The pre-processed and feature-extracted message is fed into the trained machine learning model, which then classifies it as either "spam" or "ham" (legitimate) based on its learned patterns.</a:t>
            </a:r>
          </a:p>
        </p:txBody>
      </p:sp>
      <p:grpSp>
        <p:nvGrpSpPr>
          <p:cNvPr id="20" name="Group 20"/>
          <p:cNvGrpSpPr/>
          <p:nvPr/>
        </p:nvGrpSpPr>
        <p:grpSpPr>
          <a:xfrm>
            <a:off x="9269314" y="6242596"/>
            <a:ext cx="8141047" cy="1428750"/>
            <a:chOff x="0" y="0"/>
            <a:chExt cx="10854730" cy="1905000"/>
          </a:xfrm>
        </p:grpSpPr>
        <p:sp>
          <p:nvSpPr>
            <p:cNvPr id="21" name="Freeform 21" descr="preencoded.png"/>
            <p:cNvSpPr/>
            <p:nvPr/>
          </p:nvSpPr>
          <p:spPr>
            <a:xfrm>
              <a:off x="0" y="0"/>
              <a:ext cx="10854690" cy="1905000"/>
            </a:xfrm>
            <a:custGeom>
              <a:avLst/>
              <a:gdLst/>
              <a:ahLst/>
              <a:cxnLst/>
              <a:rect l="l" t="t" r="r" b="b"/>
              <a:pathLst>
                <a:path w="10854690" h="1905000">
                  <a:moveTo>
                    <a:pt x="0" y="0"/>
                  </a:moveTo>
                  <a:lnTo>
                    <a:pt x="10854690" y="0"/>
                  </a:lnTo>
                  <a:lnTo>
                    <a:pt x="10854690" y="1905000"/>
                  </a:lnTo>
                  <a:lnTo>
                    <a:pt x="0" y="1905000"/>
                  </a:lnTo>
                  <a:lnTo>
                    <a:pt x="0" y="0"/>
                  </a:lnTo>
                  <a:close/>
                </a:path>
              </a:pathLst>
            </a:custGeom>
            <a:blipFill>
              <a:blip r:embed="rId6"/>
              <a:stretch>
                <a:fillRect l="-17" r="-17"/>
              </a:stretch>
            </a:blipFill>
          </p:spPr>
        </p:sp>
      </p:grpSp>
      <p:sp>
        <p:nvSpPr>
          <p:cNvPr id="22" name="TextBox 22"/>
          <p:cNvSpPr txBox="1"/>
          <p:nvPr/>
        </p:nvSpPr>
        <p:spPr>
          <a:xfrm>
            <a:off x="9520089" y="7245697"/>
            <a:ext cx="2950220" cy="368648"/>
          </a:xfrm>
          <a:prstGeom prst="rect">
            <a:avLst/>
          </a:prstGeom>
        </p:spPr>
        <p:txBody>
          <a:bodyPr lIns="0" tIns="0" rIns="0" bIns="0" rtlCol="0" anchor="t">
            <a:spAutoFit/>
          </a:bodyPr>
          <a:lstStyle/>
          <a:p>
            <a:pPr algn="l">
              <a:lnSpc>
                <a:spcPts val="2875"/>
              </a:lnSpc>
            </a:pPr>
            <a:r>
              <a:rPr lang="en-US" sz="2312" b="1">
                <a:solidFill>
                  <a:srgbClr val="000000"/>
                </a:solidFill>
                <a:latin typeface="Nunito Bold"/>
                <a:ea typeface="Nunito Bold"/>
                <a:cs typeface="Nunito Bold"/>
                <a:sym typeface="Nunito Bold"/>
              </a:rPr>
              <a:t>Final Action</a:t>
            </a:r>
          </a:p>
        </p:txBody>
      </p:sp>
      <p:sp>
        <p:nvSpPr>
          <p:cNvPr id="23" name="TextBox 23"/>
          <p:cNvSpPr txBox="1"/>
          <p:nvPr/>
        </p:nvSpPr>
        <p:spPr>
          <a:xfrm>
            <a:off x="9520089" y="7688610"/>
            <a:ext cx="7639496" cy="1279922"/>
          </a:xfrm>
          <a:prstGeom prst="rect">
            <a:avLst/>
          </a:prstGeom>
        </p:spPr>
        <p:txBody>
          <a:bodyPr lIns="0" tIns="0" rIns="0" bIns="0" rtlCol="0" anchor="t">
            <a:spAutoFit/>
          </a:bodyPr>
          <a:lstStyle/>
          <a:p>
            <a:pPr algn="l">
              <a:lnSpc>
                <a:spcPts val="3125"/>
              </a:lnSpc>
            </a:pPr>
            <a:r>
              <a:rPr lang="en-US" sz="1937">
                <a:solidFill>
                  <a:srgbClr val="000000"/>
                </a:solidFill>
                <a:latin typeface="PT Sans"/>
                <a:ea typeface="PT Sans"/>
                <a:cs typeface="PT Sans"/>
                <a:sym typeface="PT Sans"/>
              </a:rPr>
              <a:t>Based on the classification, the system takes a final action: either delivering the legitimate message to the user's inbox or filtering the identified spam into a junk folder or quarantine.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sp>
      </p:grpSp>
      <p:sp>
        <p:nvSpPr>
          <p:cNvPr id="6" name="TextBox 6"/>
          <p:cNvSpPr txBox="1"/>
          <p:nvPr/>
        </p:nvSpPr>
        <p:spPr>
          <a:xfrm>
            <a:off x="523875" y="392609"/>
            <a:ext cx="9535269" cy="459284"/>
          </a:xfrm>
          <a:prstGeom prst="rect">
            <a:avLst/>
          </a:prstGeom>
        </p:spPr>
        <p:txBody>
          <a:bodyPr lIns="0" tIns="0" rIns="0" bIns="0" rtlCol="0" anchor="t">
            <a:spAutoFit/>
          </a:bodyPr>
          <a:lstStyle/>
          <a:p>
            <a:pPr algn="l">
              <a:lnSpc>
                <a:spcPts val="3437"/>
              </a:lnSpc>
            </a:pPr>
            <a:r>
              <a:rPr lang="en-US" sz="2750" b="1">
                <a:solidFill>
                  <a:srgbClr val="FFFFFF"/>
                </a:solidFill>
                <a:latin typeface="Nunito Bold"/>
                <a:ea typeface="Nunito Bold"/>
                <a:cs typeface="Nunito Bold"/>
                <a:sym typeface="Nunito Bold"/>
              </a:rPr>
              <a:t>Beyond Email: Widespread Applications of Spam Detection</a:t>
            </a:r>
          </a:p>
        </p:txBody>
      </p:sp>
      <p:sp>
        <p:nvSpPr>
          <p:cNvPr id="7" name="TextBox 7"/>
          <p:cNvSpPr txBox="1"/>
          <p:nvPr/>
        </p:nvSpPr>
        <p:spPr>
          <a:xfrm>
            <a:off x="523875" y="1103560"/>
            <a:ext cx="17240250"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While commonly associated with email, spam detection is crucial in many other digital environments, ensuring clean and safe interactions across various platforms.</a:t>
            </a:r>
          </a:p>
        </p:txBody>
      </p:sp>
      <p:sp>
        <p:nvSpPr>
          <p:cNvPr id="8" name="TextBox 8"/>
          <p:cNvSpPr txBox="1"/>
          <p:nvPr/>
        </p:nvSpPr>
        <p:spPr>
          <a:xfrm>
            <a:off x="523875" y="1699022"/>
            <a:ext cx="2113509" cy="273695"/>
          </a:xfrm>
          <a:prstGeom prst="rect">
            <a:avLst/>
          </a:prstGeom>
        </p:spPr>
        <p:txBody>
          <a:bodyPr lIns="0" tIns="0" rIns="0" bIns="0" rtlCol="0" anchor="t">
            <a:spAutoFit/>
          </a:bodyPr>
          <a:lstStyle/>
          <a:p>
            <a:pPr algn="l">
              <a:lnSpc>
                <a:spcPts val="2062"/>
              </a:lnSpc>
            </a:pPr>
            <a:r>
              <a:rPr lang="en-US" sz="1625" b="1">
                <a:solidFill>
                  <a:srgbClr val="FFFFFF"/>
                </a:solidFill>
                <a:latin typeface="Nunito Bold"/>
                <a:ea typeface="Nunito Bold"/>
                <a:cs typeface="Nunito Bold"/>
                <a:sym typeface="Nunito Bold"/>
              </a:rPr>
              <a:t>Diverse Applications</a:t>
            </a:r>
          </a:p>
        </p:txBody>
      </p:sp>
      <p:grpSp>
        <p:nvGrpSpPr>
          <p:cNvPr id="9" name="Group 9"/>
          <p:cNvGrpSpPr/>
          <p:nvPr/>
        </p:nvGrpSpPr>
        <p:grpSpPr>
          <a:xfrm>
            <a:off x="523875" y="2141041"/>
            <a:ext cx="299294" cy="299294"/>
            <a:chOff x="0" y="0"/>
            <a:chExt cx="399058" cy="399058"/>
          </a:xfrm>
        </p:grpSpPr>
        <p:sp>
          <p:nvSpPr>
            <p:cNvPr id="10" name="Freeform 10" descr="preencoded.png"/>
            <p:cNvSpPr/>
            <p:nvPr/>
          </p:nvSpPr>
          <p:spPr>
            <a:xfrm>
              <a:off x="0" y="0"/>
              <a:ext cx="399034" cy="399034"/>
            </a:xfrm>
            <a:custGeom>
              <a:avLst/>
              <a:gdLst/>
              <a:ahLst/>
              <a:cxnLst/>
              <a:rect l="l" t="t" r="r" b="b"/>
              <a:pathLst>
                <a:path w="399034" h="399034">
                  <a:moveTo>
                    <a:pt x="0" y="0"/>
                  </a:moveTo>
                  <a:lnTo>
                    <a:pt x="399034" y="0"/>
                  </a:lnTo>
                  <a:lnTo>
                    <a:pt x="399034" y="399034"/>
                  </a:lnTo>
                  <a:lnTo>
                    <a:pt x="0" y="399034"/>
                  </a:lnTo>
                  <a:lnTo>
                    <a:pt x="0" y="0"/>
                  </a:lnTo>
                  <a:close/>
                </a:path>
              </a:pathLst>
            </a:custGeom>
            <a:blipFill>
              <a:blip r:embed="rId3"/>
              <a:stretch>
                <a:fillRect r="-6" b="-6"/>
              </a:stretch>
            </a:blipFill>
          </p:spPr>
        </p:sp>
      </p:grpSp>
      <p:sp>
        <p:nvSpPr>
          <p:cNvPr id="11" name="TextBox 11"/>
          <p:cNvSpPr txBox="1"/>
          <p:nvPr/>
        </p:nvSpPr>
        <p:spPr>
          <a:xfrm>
            <a:off x="523875" y="2617886"/>
            <a:ext cx="1761232" cy="229493"/>
          </a:xfrm>
          <a:prstGeom prst="rect">
            <a:avLst/>
          </a:prstGeom>
        </p:spPr>
        <p:txBody>
          <a:bodyPr lIns="0" tIns="0" rIns="0" bIns="0" rtlCol="0" anchor="t">
            <a:spAutoFit/>
          </a:bodyPr>
          <a:lstStyle/>
          <a:p>
            <a:pPr algn="l">
              <a:lnSpc>
                <a:spcPts val="1687"/>
              </a:lnSpc>
            </a:pPr>
            <a:r>
              <a:rPr lang="en-US" sz="1375" b="1">
                <a:solidFill>
                  <a:srgbClr val="FFFFFF"/>
                </a:solidFill>
                <a:latin typeface="Nunito Bold"/>
                <a:ea typeface="Nunito Bold"/>
                <a:cs typeface="Nunito Bold"/>
                <a:sym typeface="Nunito Bold"/>
              </a:rPr>
              <a:t>Email Clients</a:t>
            </a:r>
          </a:p>
        </p:txBody>
      </p:sp>
      <p:sp>
        <p:nvSpPr>
          <p:cNvPr id="12" name="TextBox 12"/>
          <p:cNvSpPr txBox="1"/>
          <p:nvPr/>
        </p:nvSpPr>
        <p:spPr>
          <a:xfrm>
            <a:off x="523875" y="2949327"/>
            <a:ext cx="8437512"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Securing inboxes like Gmail and Outlook from unwanted messages.</a:t>
            </a:r>
          </a:p>
        </p:txBody>
      </p:sp>
      <p:grpSp>
        <p:nvGrpSpPr>
          <p:cNvPr id="13" name="Group 13"/>
          <p:cNvGrpSpPr/>
          <p:nvPr/>
        </p:nvGrpSpPr>
        <p:grpSpPr>
          <a:xfrm>
            <a:off x="523875" y="3535710"/>
            <a:ext cx="299294" cy="299294"/>
            <a:chOff x="0" y="0"/>
            <a:chExt cx="399058" cy="399058"/>
          </a:xfrm>
        </p:grpSpPr>
        <p:sp>
          <p:nvSpPr>
            <p:cNvPr id="14" name="Freeform 14" descr="preencoded.png"/>
            <p:cNvSpPr/>
            <p:nvPr/>
          </p:nvSpPr>
          <p:spPr>
            <a:xfrm>
              <a:off x="0" y="0"/>
              <a:ext cx="399034" cy="399034"/>
            </a:xfrm>
            <a:custGeom>
              <a:avLst/>
              <a:gdLst/>
              <a:ahLst/>
              <a:cxnLst/>
              <a:rect l="l" t="t" r="r" b="b"/>
              <a:pathLst>
                <a:path w="399034" h="399034">
                  <a:moveTo>
                    <a:pt x="0" y="0"/>
                  </a:moveTo>
                  <a:lnTo>
                    <a:pt x="399034" y="0"/>
                  </a:lnTo>
                  <a:lnTo>
                    <a:pt x="399034" y="399034"/>
                  </a:lnTo>
                  <a:lnTo>
                    <a:pt x="0" y="399034"/>
                  </a:lnTo>
                  <a:lnTo>
                    <a:pt x="0" y="0"/>
                  </a:lnTo>
                  <a:close/>
                </a:path>
              </a:pathLst>
            </a:custGeom>
            <a:blipFill>
              <a:blip r:embed="rId4"/>
              <a:stretch>
                <a:fillRect r="-6" b="-6"/>
              </a:stretch>
            </a:blipFill>
          </p:spPr>
        </p:sp>
      </p:grpSp>
      <p:sp>
        <p:nvSpPr>
          <p:cNvPr id="15" name="TextBox 15"/>
          <p:cNvSpPr txBox="1"/>
          <p:nvPr/>
        </p:nvSpPr>
        <p:spPr>
          <a:xfrm>
            <a:off x="523875" y="4012555"/>
            <a:ext cx="1761232" cy="229493"/>
          </a:xfrm>
          <a:prstGeom prst="rect">
            <a:avLst/>
          </a:prstGeom>
        </p:spPr>
        <p:txBody>
          <a:bodyPr lIns="0" tIns="0" rIns="0" bIns="0" rtlCol="0" anchor="t">
            <a:spAutoFit/>
          </a:bodyPr>
          <a:lstStyle/>
          <a:p>
            <a:pPr algn="l">
              <a:lnSpc>
                <a:spcPts val="1687"/>
              </a:lnSpc>
            </a:pPr>
            <a:r>
              <a:rPr lang="en-US" sz="1375" b="1">
                <a:solidFill>
                  <a:srgbClr val="FFFFFF"/>
                </a:solidFill>
                <a:latin typeface="Nunito Bold"/>
                <a:ea typeface="Nunito Bold"/>
                <a:cs typeface="Nunito Bold"/>
                <a:sym typeface="Nunito Bold"/>
              </a:rPr>
              <a:t>Blog Comments</a:t>
            </a:r>
          </a:p>
        </p:txBody>
      </p:sp>
      <p:sp>
        <p:nvSpPr>
          <p:cNvPr id="16" name="TextBox 16"/>
          <p:cNvSpPr txBox="1"/>
          <p:nvPr/>
        </p:nvSpPr>
        <p:spPr>
          <a:xfrm>
            <a:off x="523875" y="4343995"/>
            <a:ext cx="8437512"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Filtering out irrelevant or malicious comments on websites and blogs.</a:t>
            </a:r>
          </a:p>
        </p:txBody>
      </p:sp>
      <p:grpSp>
        <p:nvGrpSpPr>
          <p:cNvPr id="17" name="Group 17"/>
          <p:cNvGrpSpPr/>
          <p:nvPr/>
        </p:nvGrpSpPr>
        <p:grpSpPr>
          <a:xfrm>
            <a:off x="523875" y="4930379"/>
            <a:ext cx="299294" cy="299294"/>
            <a:chOff x="0" y="0"/>
            <a:chExt cx="399058" cy="399058"/>
          </a:xfrm>
        </p:grpSpPr>
        <p:sp>
          <p:nvSpPr>
            <p:cNvPr id="18" name="Freeform 18" descr="preencoded.png"/>
            <p:cNvSpPr/>
            <p:nvPr/>
          </p:nvSpPr>
          <p:spPr>
            <a:xfrm>
              <a:off x="0" y="0"/>
              <a:ext cx="399034" cy="399034"/>
            </a:xfrm>
            <a:custGeom>
              <a:avLst/>
              <a:gdLst/>
              <a:ahLst/>
              <a:cxnLst/>
              <a:rect l="l" t="t" r="r" b="b"/>
              <a:pathLst>
                <a:path w="399034" h="399034">
                  <a:moveTo>
                    <a:pt x="0" y="0"/>
                  </a:moveTo>
                  <a:lnTo>
                    <a:pt x="399034" y="0"/>
                  </a:lnTo>
                  <a:lnTo>
                    <a:pt x="399034" y="399034"/>
                  </a:lnTo>
                  <a:lnTo>
                    <a:pt x="0" y="399034"/>
                  </a:lnTo>
                  <a:lnTo>
                    <a:pt x="0" y="0"/>
                  </a:lnTo>
                  <a:close/>
                </a:path>
              </a:pathLst>
            </a:custGeom>
            <a:blipFill>
              <a:blip r:embed="rId5"/>
              <a:stretch>
                <a:fillRect r="-6" b="-6"/>
              </a:stretch>
            </a:blipFill>
          </p:spPr>
        </p:sp>
      </p:grpSp>
      <p:sp>
        <p:nvSpPr>
          <p:cNvPr id="19" name="TextBox 19"/>
          <p:cNvSpPr txBox="1"/>
          <p:nvPr/>
        </p:nvSpPr>
        <p:spPr>
          <a:xfrm>
            <a:off x="523875" y="5407224"/>
            <a:ext cx="1761232" cy="229492"/>
          </a:xfrm>
          <a:prstGeom prst="rect">
            <a:avLst/>
          </a:prstGeom>
        </p:spPr>
        <p:txBody>
          <a:bodyPr lIns="0" tIns="0" rIns="0" bIns="0" rtlCol="0" anchor="t">
            <a:spAutoFit/>
          </a:bodyPr>
          <a:lstStyle/>
          <a:p>
            <a:pPr algn="l">
              <a:lnSpc>
                <a:spcPts val="1687"/>
              </a:lnSpc>
            </a:pPr>
            <a:r>
              <a:rPr lang="en-US" sz="1375" b="1">
                <a:solidFill>
                  <a:srgbClr val="FFFFFF"/>
                </a:solidFill>
                <a:latin typeface="Nunito Bold"/>
                <a:ea typeface="Nunito Bold"/>
                <a:cs typeface="Nunito Bold"/>
                <a:sym typeface="Nunito Bold"/>
              </a:rPr>
              <a:t>E-commerce Reviews</a:t>
            </a:r>
          </a:p>
        </p:txBody>
      </p:sp>
      <p:sp>
        <p:nvSpPr>
          <p:cNvPr id="20" name="TextBox 20"/>
          <p:cNvSpPr txBox="1"/>
          <p:nvPr/>
        </p:nvSpPr>
        <p:spPr>
          <a:xfrm>
            <a:off x="523875" y="5738664"/>
            <a:ext cx="8437512"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Preventing fake or spammy reviews that can mislead consumers.</a:t>
            </a:r>
          </a:p>
        </p:txBody>
      </p:sp>
      <p:grpSp>
        <p:nvGrpSpPr>
          <p:cNvPr id="21" name="Group 21"/>
          <p:cNvGrpSpPr/>
          <p:nvPr/>
        </p:nvGrpSpPr>
        <p:grpSpPr>
          <a:xfrm>
            <a:off x="523875" y="6325046"/>
            <a:ext cx="299294" cy="299294"/>
            <a:chOff x="0" y="0"/>
            <a:chExt cx="399058" cy="399058"/>
          </a:xfrm>
        </p:grpSpPr>
        <p:sp>
          <p:nvSpPr>
            <p:cNvPr id="22" name="Freeform 22" descr="preencoded.png"/>
            <p:cNvSpPr/>
            <p:nvPr/>
          </p:nvSpPr>
          <p:spPr>
            <a:xfrm>
              <a:off x="0" y="0"/>
              <a:ext cx="399034" cy="399034"/>
            </a:xfrm>
            <a:custGeom>
              <a:avLst/>
              <a:gdLst/>
              <a:ahLst/>
              <a:cxnLst/>
              <a:rect l="l" t="t" r="r" b="b"/>
              <a:pathLst>
                <a:path w="399034" h="399034">
                  <a:moveTo>
                    <a:pt x="0" y="0"/>
                  </a:moveTo>
                  <a:lnTo>
                    <a:pt x="399034" y="0"/>
                  </a:lnTo>
                  <a:lnTo>
                    <a:pt x="399034" y="399034"/>
                  </a:lnTo>
                  <a:lnTo>
                    <a:pt x="0" y="399034"/>
                  </a:lnTo>
                  <a:lnTo>
                    <a:pt x="0" y="0"/>
                  </a:lnTo>
                  <a:close/>
                </a:path>
              </a:pathLst>
            </a:custGeom>
            <a:blipFill>
              <a:blip r:embed="rId6"/>
              <a:stretch>
                <a:fillRect r="-6" b="-6"/>
              </a:stretch>
            </a:blipFill>
          </p:spPr>
        </p:sp>
      </p:grpSp>
      <p:sp>
        <p:nvSpPr>
          <p:cNvPr id="23" name="TextBox 23"/>
          <p:cNvSpPr txBox="1"/>
          <p:nvPr/>
        </p:nvSpPr>
        <p:spPr>
          <a:xfrm>
            <a:off x="523875" y="6801891"/>
            <a:ext cx="1761232" cy="229492"/>
          </a:xfrm>
          <a:prstGeom prst="rect">
            <a:avLst/>
          </a:prstGeom>
        </p:spPr>
        <p:txBody>
          <a:bodyPr lIns="0" tIns="0" rIns="0" bIns="0" rtlCol="0" anchor="t">
            <a:spAutoFit/>
          </a:bodyPr>
          <a:lstStyle/>
          <a:p>
            <a:pPr algn="l">
              <a:lnSpc>
                <a:spcPts val="1687"/>
              </a:lnSpc>
            </a:pPr>
            <a:r>
              <a:rPr lang="en-US" sz="1375" b="1">
                <a:solidFill>
                  <a:srgbClr val="FFFFFF"/>
                </a:solidFill>
                <a:latin typeface="Nunito Bold"/>
                <a:ea typeface="Nunito Bold"/>
                <a:cs typeface="Nunito Bold"/>
                <a:sym typeface="Nunito Bold"/>
              </a:rPr>
              <a:t>SMS Messages</a:t>
            </a:r>
          </a:p>
        </p:txBody>
      </p:sp>
      <p:sp>
        <p:nvSpPr>
          <p:cNvPr id="24" name="TextBox 24"/>
          <p:cNvSpPr txBox="1"/>
          <p:nvPr/>
        </p:nvSpPr>
        <p:spPr>
          <a:xfrm>
            <a:off x="523875" y="7133333"/>
            <a:ext cx="8437512"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Blocking unwanted text messages, including scams and unsolicited promotions.</a:t>
            </a:r>
          </a:p>
        </p:txBody>
      </p:sp>
      <p:grpSp>
        <p:nvGrpSpPr>
          <p:cNvPr id="25" name="Group 25"/>
          <p:cNvGrpSpPr/>
          <p:nvPr/>
        </p:nvGrpSpPr>
        <p:grpSpPr>
          <a:xfrm>
            <a:off x="523875" y="7719715"/>
            <a:ext cx="299294" cy="299294"/>
            <a:chOff x="0" y="0"/>
            <a:chExt cx="399058" cy="399058"/>
          </a:xfrm>
        </p:grpSpPr>
        <p:sp>
          <p:nvSpPr>
            <p:cNvPr id="26" name="Freeform 26" descr="preencoded.png"/>
            <p:cNvSpPr/>
            <p:nvPr/>
          </p:nvSpPr>
          <p:spPr>
            <a:xfrm>
              <a:off x="0" y="0"/>
              <a:ext cx="399034" cy="399034"/>
            </a:xfrm>
            <a:custGeom>
              <a:avLst/>
              <a:gdLst/>
              <a:ahLst/>
              <a:cxnLst/>
              <a:rect l="l" t="t" r="r" b="b"/>
              <a:pathLst>
                <a:path w="399034" h="399034">
                  <a:moveTo>
                    <a:pt x="0" y="0"/>
                  </a:moveTo>
                  <a:lnTo>
                    <a:pt x="399034" y="0"/>
                  </a:lnTo>
                  <a:lnTo>
                    <a:pt x="399034" y="399034"/>
                  </a:lnTo>
                  <a:lnTo>
                    <a:pt x="0" y="399034"/>
                  </a:lnTo>
                  <a:lnTo>
                    <a:pt x="0" y="0"/>
                  </a:lnTo>
                  <a:close/>
                </a:path>
              </a:pathLst>
            </a:custGeom>
            <a:blipFill>
              <a:blip r:embed="rId7"/>
              <a:stretch>
                <a:fillRect r="-6" b="-6"/>
              </a:stretch>
            </a:blipFill>
          </p:spPr>
        </p:sp>
      </p:grpSp>
      <p:sp>
        <p:nvSpPr>
          <p:cNvPr id="27" name="TextBox 27"/>
          <p:cNvSpPr txBox="1"/>
          <p:nvPr/>
        </p:nvSpPr>
        <p:spPr>
          <a:xfrm>
            <a:off x="523875" y="8196560"/>
            <a:ext cx="1761232" cy="229492"/>
          </a:xfrm>
          <a:prstGeom prst="rect">
            <a:avLst/>
          </a:prstGeom>
        </p:spPr>
        <p:txBody>
          <a:bodyPr lIns="0" tIns="0" rIns="0" bIns="0" rtlCol="0" anchor="t">
            <a:spAutoFit/>
          </a:bodyPr>
          <a:lstStyle/>
          <a:p>
            <a:pPr algn="l">
              <a:lnSpc>
                <a:spcPts val="1687"/>
              </a:lnSpc>
            </a:pPr>
            <a:r>
              <a:rPr lang="en-US" sz="1375" b="1">
                <a:solidFill>
                  <a:srgbClr val="FFFFFF"/>
                </a:solidFill>
                <a:latin typeface="Nunito Bold"/>
                <a:ea typeface="Nunito Bold"/>
                <a:cs typeface="Nunito Bold"/>
                <a:sym typeface="Nunito Bold"/>
              </a:rPr>
              <a:t>Social Media</a:t>
            </a:r>
          </a:p>
        </p:txBody>
      </p:sp>
      <p:sp>
        <p:nvSpPr>
          <p:cNvPr id="28" name="TextBox 28"/>
          <p:cNvSpPr txBox="1"/>
          <p:nvPr/>
        </p:nvSpPr>
        <p:spPr>
          <a:xfrm>
            <a:off x="523875" y="8528000"/>
            <a:ext cx="8437512" cy="287090"/>
          </a:xfrm>
          <a:prstGeom prst="rect">
            <a:avLst/>
          </a:prstGeom>
        </p:spPr>
        <p:txBody>
          <a:bodyPr lIns="0" tIns="0" rIns="0" bIns="0" rtlCol="0" anchor="t">
            <a:spAutoFit/>
          </a:bodyPr>
          <a:lstStyle/>
          <a:p>
            <a:pPr algn="l">
              <a:lnSpc>
                <a:spcPts val="1874"/>
              </a:lnSpc>
            </a:pPr>
            <a:r>
              <a:rPr lang="en-US" sz="1124">
                <a:solidFill>
                  <a:srgbClr val="FFFFFF"/>
                </a:solidFill>
                <a:latin typeface="PT Sans"/>
                <a:ea typeface="PT Sans"/>
                <a:cs typeface="PT Sans"/>
                <a:sym typeface="PT Sans"/>
              </a:rPr>
              <a:t>Stopping the spread of malicious content, fake accounts, and spam posts.</a:t>
            </a:r>
          </a:p>
        </p:txBody>
      </p:sp>
      <p:grpSp>
        <p:nvGrpSpPr>
          <p:cNvPr id="29" name="Group 29"/>
          <p:cNvGrpSpPr/>
          <p:nvPr/>
        </p:nvGrpSpPr>
        <p:grpSpPr>
          <a:xfrm>
            <a:off x="9336138" y="1727299"/>
            <a:ext cx="8437512" cy="8437512"/>
            <a:chOff x="0" y="0"/>
            <a:chExt cx="11250017" cy="11250017"/>
          </a:xfrm>
        </p:grpSpPr>
        <p:sp>
          <p:nvSpPr>
            <p:cNvPr id="30" name="Freeform 30" descr="preencoded.png"/>
            <p:cNvSpPr/>
            <p:nvPr/>
          </p:nvSpPr>
          <p:spPr>
            <a:xfrm>
              <a:off x="0" y="0"/>
              <a:ext cx="11250041" cy="11250041"/>
            </a:xfrm>
            <a:custGeom>
              <a:avLst/>
              <a:gdLst/>
              <a:ahLst/>
              <a:cxnLst/>
              <a:rect l="l" t="t" r="r" b="b"/>
              <a:pathLst>
                <a:path w="11250041" h="11250041">
                  <a:moveTo>
                    <a:pt x="0" y="0"/>
                  </a:moveTo>
                  <a:lnTo>
                    <a:pt x="11250041" y="0"/>
                  </a:lnTo>
                  <a:lnTo>
                    <a:pt x="11250041" y="11250041"/>
                  </a:lnTo>
                  <a:lnTo>
                    <a:pt x="0" y="11250041"/>
                  </a:lnTo>
                  <a:lnTo>
                    <a:pt x="0" y="0"/>
                  </a:lnTo>
                  <a:close/>
                </a:path>
              </a:pathLst>
            </a:custGeom>
            <a:blipFill>
              <a:blip r:embed="rId8"/>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1141</Words>
  <Application>Microsoft Office PowerPoint</Application>
  <PresentationFormat>Custom</PresentationFormat>
  <Paragraphs>107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Nunito Bold</vt:lpstr>
      <vt:lpstr>PT Sans Bold</vt:lpstr>
      <vt:lpstr>Arial</vt:lpstr>
      <vt:lpstr>PT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Detection</dc:title>
  <cp:lastModifiedBy>Dell</cp:lastModifiedBy>
  <cp:revision>3</cp:revision>
  <dcterms:created xsi:type="dcterms:W3CDTF">2006-08-16T00:00:00Z</dcterms:created>
  <dcterms:modified xsi:type="dcterms:W3CDTF">2025-09-08T16:00:12Z</dcterms:modified>
  <dc:identifier>DAGyZ8iSops</dc:identifier>
</cp:coreProperties>
</file>